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3" r:id="rId3"/>
    <p:sldId id="257" r:id="rId4"/>
    <p:sldId id="261" r:id="rId5"/>
    <p:sldId id="284" r:id="rId6"/>
    <p:sldId id="306" r:id="rId7"/>
    <p:sldId id="301" r:id="rId8"/>
    <p:sldId id="309" r:id="rId9"/>
    <p:sldId id="310" r:id="rId10"/>
    <p:sldId id="311" r:id="rId11"/>
    <p:sldId id="312" r:id="rId12"/>
    <p:sldId id="28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A3DB-7788-4B36-98BC-B8B02D0304E5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46B6-85A4-44E9-84F1-9B0FB1B0AE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88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Čeho se projekt</a:t>
            </a:r>
            <a:r>
              <a:rPr lang="cs-CZ" baseline="0" dirty="0" smtClean="0"/>
              <a:t> týká?</a:t>
            </a:r>
          </a:p>
          <a:p>
            <a:r>
              <a:rPr lang="cs-CZ" dirty="0" smtClean="0"/>
              <a:t>Definujte</a:t>
            </a:r>
            <a:r>
              <a:rPr lang="cs-CZ" baseline="0" dirty="0" smtClean="0"/>
              <a:t> cíl tohoto projektu.</a:t>
            </a:r>
          </a:p>
          <a:p>
            <a:pPr lvl="1"/>
            <a:r>
              <a:rPr lang="cs-CZ" dirty="0" smtClean="0"/>
              <a:t>Podobá se projektům v minulosti, nebo se jedná o novou záležitost?</a:t>
            </a:r>
          </a:p>
          <a:p>
            <a:r>
              <a:rPr lang="cs-CZ" baseline="0" dirty="0" smtClean="0"/>
              <a:t>Definujte rozsah tohoto projektu.</a:t>
            </a:r>
          </a:p>
          <a:p>
            <a:pPr lvl="1"/>
            <a:r>
              <a:rPr lang="cs-CZ" baseline="0" dirty="0" smtClean="0"/>
              <a:t>Jedná se o nezávislý projekt, nebo souvisí s jinými projekty?</a:t>
            </a:r>
          </a:p>
          <a:p>
            <a:pPr lvl="0"/>
            <a:endParaRPr lang="cs-CZ" baseline="0" dirty="0" smtClean="0"/>
          </a:p>
          <a:p>
            <a:pPr lvl="0"/>
            <a:r>
              <a:rPr lang="cs-CZ" baseline="0" dirty="0" smtClean="0"/>
              <a:t>* Všimněte si, že tento snímek není nutný pro týdenní schůzky shrnující stav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3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Připravte snímky pro dodatek pro</a:t>
            </a:r>
            <a:r>
              <a:rPr lang="cs-CZ" baseline="0" dirty="0" smtClean="0"/>
              <a:t> případ, že budou nutné další podrobnosti nebo doplňkové snímky. Dodatek je užitečný také tehdy, pokud je prezentace později distribuována.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latinLnBrk="0">
              <a:defRPr lang="cs-CZ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cs-CZ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lze provádět úpravy.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2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latinLnBrk="0">
              <a:defRPr lang="cs-CZ" sz="3600" b="0" cap="none">
                <a:latin typeface="Georgia" pitchFamily="18" charset="0"/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latinLnBrk="0">
              <a:buNone/>
              <a:defRPr lang="cs-CZ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latinLnBrk="0">
              <a:buNone/>
              <a:defRPr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latinLnBrk="0">
              <a:defRPr lang="cs-CZ" sz="2800">
                <a:latin typeface="Georgia" pitchFamily="18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latinLnBrk="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lang="cs-CZ" sz="2000">
                <a:latin typeface="Georgia" pitchFamily="18" charset="0"/>
              </a:defRPr>
            </a:lvl1pPr>
            <a:lvl2pPr marL="571500" indent="-228600" latinLnBrk="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lang="cs-CZ" sz="1800">
                <a:latin typeface="Georgia" pitchFamily="18" charset="0"/>
              </a:defRPr>
            </a:lvl2pPr>
            <a:lvl3pPr latinLnBrk="0">
              <a:defRPr lang="cs-CZ" sz="2000">
                <a:latin typeface="Georgia" pitchFamily="18" charset="0"/>
              </a:defRPr>
            </a:lvl3pPr>
            <a:lvl4pPr latinLnBrk="0">
              <a:defRPr lang="cs-CZ" sz="2000">
                <a:latin typeface="Georgia" pitchFamily="18" charset="0"/>
              </a:defRPr>
            </a:lvl4pPr>
            <a:lvl5pPr latinLnBrk="0">
              <a:defRPr lang="cs-CZ" sz="2000">
                <a:latin typeface="Georgia" pitchFamily="18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11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7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cs-CZ" sz="20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0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latinLnBrk="0">
              <a:defRPr lang="cs-CZ"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7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12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6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1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8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4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033052E-A4EF-4DE2-B590-7F9FAA958DDC}" type="datetimeFigureOut">
              <a:rPr lang="cs-CZ" smtClean="0"/>
              <a:t>25.3.2014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B0835BA-063F-41C6-9214-BD8BC3B29EF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25.3.2014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2107" y="889567"/>
            <a:ext cx="6535211" cy="2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40972" y="1752796"/>
            <a:ext cx="1957886" cy="2485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98" tIns="34299" rIns="68598" bIns="34299" anchor="t" anchorCtr="0" upright="1">
            <a:noAutofit/>
          </a:bodyPr>
          <a:lstStyle/>
          <a:p>
            <a:r>
              <a:rPr lang="cs-CZ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Vy_42_inovace_129_Ch7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562792"/>
            <a:ext cx="2376264" cy="4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VZDĚLÁVACÍ MATERIÁL – </a:t>
            </a:r>
            <a:r>
              <a:rPr lang="cs-CZ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IV/2 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ázek 5" descr="OPVK_hor_zakladni_logolink_CB_c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49" y="277193"/>
            <a:ext cx="4185422" cy="88939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08960" y="1321190"/>
            <a:ext cx="4951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Vzdělávací materiál vytvořený v rámci projektu EU peníze školám</a:t>
            </a:r>
            <a:endParaRPr lang="cs-CZ" sz="1200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30301"/>
              </p:ext>
            </p:extLst>
          </p:nvPr>
        </p:nvGraphicFramePr>
        <p:xfrm>
          <a:off x="323528" y="2184521"/>
          <a:ext cx="8496944" cy="39696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00099"/>
                <a:gridCol w="5296845"/>
              </a:tblGrid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oblast: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 a její aplikace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Vzdělávací obor (okruh):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 a proměnná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Vyučovací předmět: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Matematika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Násobení</a:t>
                      </a:r>
                      <a:r>
                        <a:rPr lang="cs-CZ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dělení</a:t>
                      </a: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celých čísel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Očekávaný výstup: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Naučit žáky správně </a:t>
                      </a: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násobit a dělit celá čísla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Klíčová slova: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Kladné číslo, záporné číslo, absolutní </a:t>
                      </a: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hodnota,</a:t>
                      </a:r>
                      <a:r>
                        <a:rPr lang="cs-CZ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součin, podíl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Ročník: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vytvoření: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Říjen 2013</a:t>
                      </a:r>
                      <a:endParaRPr lang="cs-CZ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3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Miroslav Chládek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47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Anotace: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Prezentace vede k vysvětlení principu, jak </a:t>
                      </a:r>
                      <a:r>
                        <a:rPr lang="cs-CZ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správně řešit násobení a dělení</a:t>
                      </a:r>
                      <a:r>
                        <a:rPr lang="cs-CZ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celých čísel.</a:t>
                      </a:r>
                      <a:endParaRPr lang="cs-CZ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28948" y="6165304"/>
            <a:ext cx="41120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Základní škola a Mateřská škola Valeč, č. 222, 675 53 Valeč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Číslo projektu: CZ.1.07/1.4.00/21.3803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5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2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Násobení a dělení </a:t>
            </a:r>
            <a:r>
              <a:rPr lang="cs-CZ" sz="32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celých </a:t>
            </a:r>
            <a:r>
              <a:rPr lang="cs-CZ" sz="32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čísel</a:t>
            </a:r>
            <a:endParaRPr lang="cs-CZ" sz="32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9532" y="1268760"/>
            <a:ext cx="84249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6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Nyní si teorii ověříme na příkladech:</a:t>
            </a:r>
          </a:p>
          <a:p>
            <a:endParaRPr lang="cs-CZ" sz="36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Pracovní sešit str. </a:t>
            </a: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24 a 25</a:t>
            </a:r>
            <a:endParaRPr lang="cs-CZ" sz="3600" b="1" dirty="0" smtClean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Cvičení 1 až 8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796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literatura: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0" y="3429000"/>
            <a:ext cx="9144000" cy="2232247"/>
          </a:xfrm>
        </p:spPr>
        <p:txBody>
          <a:bodyPr>
            <a:normAutofit/>
          </a:bodyPr>
          <a:lstStyle/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Martina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alková a kol.: Průvodce matematikou 1, Didaktis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spol. s r. o., Brno, 2009, 1. vydání, ISBN 978-80-7358-085-8.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Oldřich Odvárko.: Matematika pro 7. ročník základní školy, 1. díl, Prometheus, Havlíčkův Brod, 2009, Dotisk 2. vydání, ISBN 978-80-7196-416-2.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Jitka Boušková.: Matematika 7 pro základní školy – Pracovní sešit, SPN a.s., Tigis Print, Praha 10, 2008, 1.vydání, ISBN 978-80-7235-412-2.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Použité obrázky  jsou vytvořeny v programu PowerPoint 2010 autorem.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Použité fotografie jsou z archivu autora.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7571"/>
            <a:ext cx="9144000" cy="6856065"/>
            <a:chOff x="0" y="7571"/>
            <a:chExt cx="9144000" cy="6856065"/>
          </a:xfrm>
        </p:grpSpPr>
        <p:sp useBgFill="1">
          <p:nvSpPr>
            <p:cNvPr id="2" name="Obdélník 1"/>
            <p:cNvSpPr/>
            <p:nvPr/>
          </p:nvSpPr>
          <p:spPr>
            <a:xfrm>
              <a:off x="0" y="7571"/>
              <a:ext cx="9144000" cy="68560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107504" y="86469"/>
              <a:ext cx="8928992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5400" b="1" cap="all" spc="0" dirty="0" smtClean="0">
                  <a:ln w="38100" cmpd="sng">
                    <a:solidFill>
                      <a:sysClr val="windowText" lastClr="00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Násobení a dělení </a:t>
              </a:r>
              <a:r>
                <a:rPr lang="cs-CZ" sz="5400" b="1" cap="all" spc="0" dirty="0" smtClean="0">
                  <a:ln w="38100" cmpd="sng">
                    <a:solidFill>
                      <a:sysClr val="windowText" lastClr="00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celých čísel</a:t>
              </a:r>
              <a:endParaRPr lang="cs-CZ" sz="5400" b="1" cap="all" spc="0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 rot="274910">
              <a:off x="523878" y="5494699"/>
              <a:ext cx="7010494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cs-CZ" sz="2800" b="1" cap="none" spc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3"/>
                  </a:solidFill>
                  <a:effectLst/>
                </a:rPr>
                <a:t>Pro 7. ročník vypracoval:</a:t>
              </a:r>
            </a:p>
            <a:p>
              <a:r>
                <a:rPr lang="cs-CZ" sz="28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3"/>
                  </a:solidFill>
                </a:rPr>
                <a:t>Ing. Miroslav Chládek</a:t>
              </a:r>
              <a:endParaRPr lang="cs-CZ" sz="28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3" y="1307144"/>
              <a:ext cx="8647029" cy="42437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7" name="TextovéPole 6"/>
            <p:cNvSpPr txBox="1"/>
            <p:nvPr/>
          </p:nvSpPr>
          <p:spPr>
            <a:xfrm rot="307350">
              <a:off x="5874332" y="3603493"/>
              <a:ext cx="10297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solidFill>
                    <a:schemeClr val="bg1"/>
                  </a:solidFill>
                </a:rPr>
                <a:t>ZŠ a MŠ VALEČ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9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932040" cy="3615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31224" cy="914400"/>
          </a:xfrm>
        </p:spPr>
        <p:txBody>
          <a:bodyPr>
            <a:noAutofit/>
          </a:bodyPr>
          <a:lstStyle/>
          <a:p>
            <a:r>
              <a:rPr lang="cs-CZ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Přehled </a:t>
            </a:r>
            <a:r>
              <a:rPr lang="cs-CZ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(DUM)</a:t>
            </a:r>
            <a:endParaRPr lang="cs-CZ" sz="5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8435280" cy="3040359"/>
          </a:xfrm>
        </p:spPr>
        <p:txBody>
          <a:bodyPr>
            <a:normAutofit/>
          </a:bodyPr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Násobení  a  dělení  celých 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čísel </a:t>
            </a:r>
          </a:p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Naučit  žáky  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násobit  a  dělit  kladná 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záporná celá čísla </a:t>
            </a:r>
          </a:p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Jedna  vyučovací  </a:t>
            </a:r>
          </a:p>
          <a:p>
            <a:pPr marL="0" indent="0">
              <a:buNone/>
            </a:pPr>
            <a:r>
              <a:rPr lang="cs-C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hodina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84168" y="335699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ZŠ a MŠ VALEČ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5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628800"/>
            <a:ext cx="842493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Součin dvou nenulových celých čísel určíme tak, že </a:t>
            </a:r>
            <a:r>
              <a:rPr lang="cs-CZ" sz="40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vypočítáme součin jejich absolutních hodnot </a:t>
            </a:r>
            <a:r>
              <a:rPr lang="cs-CZ" sz="40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připojíme znaménko podle následujících pravidel:</a:t>
            </a:r>
          </a:p>
          <a:p>
            <a:endParaRPr lang="cs-CZ" sz="4000" b="1" cap="all" dirty="0" smtClean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404664"/>
            <a:ext cx="79531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Násobení celých čísel:</a:t>
            </a:r>
            <a:endParaRPr lang="cs-CZ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Součin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dvou čísel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stejnými znaménky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číslo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kladné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44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Součin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kladného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záporného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čísla </a:t>
            </a:r>
          </a:p>
          <a:p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(v libovolném 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pořadí) je číslo  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záporné</a:t>
            </a:r>
            <a:endParaRPr lang="cs-CZ" sz="4400" b="1" cap="all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01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 snadnější zapamatování je vhodné si sestavit následující tabulku:</a:t>
            </a:r>
            <a:endParaRPr lang="cs-CZ" sz="4400" b="1" cap="all" dirty="0" smtClean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cs-CZ" sz="44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sz="4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cs-CZ" sz="4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+ . + = +    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 - . - = +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+ . - = -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- . + = - </a:t>
            </a:r>
            <a:endParaRPr lang="cs-CZ" sz="44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49636"/>
              </p:ext>
            </p:extLst>
          </p:nvPr>
        </p:nvGraphicFramePr>
        <p:xfrm>
          <a:off x="4637297" y="3789040"/>
          <a:ext cx="144016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507960" imgH="177480" progId="Equation.DSMT4">
                  <p:embed/>
                </p:oleObj>
              </mc:Choice>
              <mc:Fallback>
                <p:oleObj name="Equation" r:id="rId3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7297" y="3789040"/>
                        <a:ext cx="1440160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33793"/>
              </p:ext>
            </p:extLst>
          </p:nvPr>
        </p:nvGraphicFramePr>
        <p:xfrm>
          <a:off x="4603504" y="4509120"/>
          <a:ext cx="195321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787320" imgH="203040" progId="Equation.DSMT4">
                  <p:embed/>
                </p:oleObj>
              </mc:Choice>
              <mc:Fallback>
                <p:oleObj name="Equation" r:id="rId5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3504" y="4509120"/>
                        <a:ext cx="1953217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380765"/>
              </p:ext>
            </p:extLst>
          </p:nvPr>
        </p:nvGraphicFramePr>
        <p:xfrm>
          <a:off x="4572000" y="5229200"/>
          <a:ext cx="198472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5229200"/>
                        <a:ext cx="198472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50151"/>
              </p:ext>
            </p:extLst>
          </p:nvPr>
        </p:nvGraphicFramePr>
        <p:xfrm>
          <a:off x="4603504" y="5877272"/>
          <a:ext cx="1763693" cy="44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698400" imgH="177480" progId="Equation.DSMT4">
                  <p:embed/>
                </p:oleObj>
              </mc:Choice>
              <mc:Fallback>
                <p:oleObj name="Equation" r:id="rId9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03504" y="5877272"/>
                        <a:ext cx="1763693" cy="448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139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628800"/>
            <a:ext cx="842493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podíl</a:t>
            </a:r>
            <a:r>
              <a:rPr lang="cs-CZ" sz="40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dvou nenulových celých čísel určíme tak, že </a:t>
            </a:r>
            <a:r>
              <a:rPr lang="cs-CZ" sz="40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vypočítáme podíl jejich absolutních hodnot </a:t>
            </a:r>
            <a:r>
              <a:rPr lang="cs-CZ" sz="40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připojíme znaménko podle následujících pravidel:</a:t>
            </a:r>
          </a:p>
          <a:p>
            <a:endParaRPr lang="cs-CZ" sz="4000" b="1" cap="all" dirty="0" smtClean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404664"/>
            <a:ext cx="79531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Dělení</a:t>
            </a:r>
            <a:r>
              <a:rPr lang="cs-CZ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celých čísel:</a:t>
            </a:r>
            <a:endParaRPr lang="cs-CZ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9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podíl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dvou čísel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stejnými znaménky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číslo </a:t>
            </a:r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kladné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44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podíl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kladného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záporného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čísla </a:t>
            </a:r>
          </a:p>
          <a:p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(v libovolném 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pořadí) je číslo  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záporné</a:t>
            </a:r>
            <a:endParaRPr lang="cs-CZ" sz="4400" b="1" cap="all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78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532" y="260648"/>
            <a:ext cx="842493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 snadnější zapamatování je vhodné si sestavit následující tabulku:</a:t>
            </a:r>
            <a:endParaRPr lang="cs-CZ" sz="4400" b="1" cap="all" dirty="0" smtClean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cs-CZ" sz="4400" b="1" cap="all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sz="4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cs-CZ" sz="4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+ : + = +    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 - : - = +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+ : - = -</a:t>
            </a:r>
          </a:p>
          <a:p>
            <a:r>
              <a:rPr lang="cs-CZ" sz="4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cs-CZ" sz="4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 - : + = - </a:t>
            </a:r>
            <a:endParaRPr lang="cs-CZ" sz="44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21053"/>
              </p:ext>
            </p:extLst>
          </p:nvPr>
        </p:nvGraphicFramePr>
        <p:xfrm>
          <a:off x="4457700" y="3789363"/>
          <a:ext cx="18002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634680" imgH="177480" progId="Equation.DSMT4">
                  <p:embed/>
                </p:oleObj>
              </mc:Choice>
              <mc:Fallback>
                <p:oleObj name="Equation" r:id="rId3" imgW="634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700" y="3789363"/>
                        <a:ext cx="18002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33885"/>
              </p:ext>
            </p:extLst>
          </p:nvPr>
        </p:nvGraphicFramePr>
        <p:xfrm>
          <a:off x="4446588" y="4508500"/>
          <a:ext cx="2266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914400" imgH="203040" progId="Equation.DSMT4">
                  <p:embed/>
                </p:oleObj>
              </mc:Choice>
              <mc:Fallback>
                <p:oleObj name="Equation" r:id="rId5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6588" y="4508500"/>
                        <a:ext cx="22669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45397"/>
              </p:ext>
            </p:extLst>
          </p:nvPr>
        </p:nvGraphicFramePr>
        <p:xfrm>
          <a:off x="4414838" y="5229225"/>
          <a:ext cx="23002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927000" imgH="203040" progId="Equation.DSMT4">
                  <p:embed/>
                </p:oleObj>
              </mc:Choice>
              <mc:Fallback>
                <p:oleObj name="Equation" r:id="rId7" imgW="927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4838" y="5229225"/>
                        <a:ext cx="2300287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70511"/>
              </p:ext>
            </p:extLst>
          </p:nvPr>
        </p:nvGraphicFramePr>
        <p:xfrm>
          <a:off x="4443413" y="5876925"/>
          <a:ext cx="20843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825480" imgH="177480" progId="Equation.DSMT4">
                  <p:embed/>
                </p:oleObj>
              </mc:Choice>
              <mc:Fallback>
                <p:oleObj name="Equation" r:id="rId9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3413" y="5876925"/>
                        <a:ext cx="2084387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806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Karnevalový motiv</Template>
  <TotalTime>1279</TotalTime>
  <Words>528</Words>
  <Application>Microsoft Office PowerPoint</Application>
  <PresentationFormat>Předvádění na obrazovce (4:3)</PresentationFormat>
  <Paragraphs>86</Paragraphs>
  <Slides>11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4" baseType="lpstr">
      <vt:lpstr>Arial</vt:lpstr>
      <vt:lpstr>Bodoni MT</vt:lpstr>
      <vt:lpstr>Calibri</vt:lpstr>
      <vt:lpstr>Corbel</vt:lpstr>
      <vt:lpstr>Courier New</vt:lpstr>
      <vt:lpstr>Georgia</vt:lpstr>
      <vt:lpstr>Times New Roman</vt:lpstr>
      <vt:lpstr>Verdana</vt:lpstr>
      <vt:lpstr>Wingdings</vt:lpstr>
      <vt:lpstr>Wingdings 2</vt:lpstr>
      <vt:lpstr>Carnival</vt:lpstr>
      <vt:lpstr>Project Status Report</vt:lpstr>
      <vt:lpstr>MathType 6.0 Equation</vt:lpstr>
      <vt:lpstr>Prezentace aplikace PowerPoint</vt:lpstr>
      <vt:lpstr>Prezentace aplikace PowerPoint</vt:lpstr>
      <vt:lpstr>Přehled  (DUM)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Miroslav Chládek</dc:creator>
  <cp:lastModifiedBy>Ing. Miroslav Chládek</cp:lastModifiedBy>
  <cp:revision>112</cp:revision>
  <dcterms:created xsi:type="dcterms:W3CDTF">2013-05-09T21:55:49Z</dcterms:created>
  <dcterms:modified xsi:type="dcterms:W3CDTF">2014-03-25T14:33:59Z</dcterms:modified>
</cp:coreProperties>
</file>