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6"/>
  </p:notesMasterIdLst>
  <p:sldIdLst>
    <p:sldId id="282" r:id="rId4"/>
    <p:sldId id="263" r:id="rId5"/>
    <p:sldId id="272" r:id="rId6"/>
    <p:sldId id="260" r:id="rId7"/>
    <p:sldId id="273" r:id="rId8"/>
    <p:sldId id="276" r:id="rId9"/>
    <p:sldId id="275" r:id="rId10"/>
    <p:sldId id="279" r:id="rId11"/>
    <p:sldId id="280" r:id="rId12"/>
    <p:sldId id="281" r:id="rId13"/>
    <p:sldId id="285" r:id="rId14"/>
    <p:sldId id="28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2"/>
    <a:srgbClr val="F8F6E3"/>
    <a:srgbClr val="F5F5DF"/>
    <a:srgbClr val="010101"/>
    <a:srgbClr val="EEF0D4"/>
    <a:srgbClr val="E8E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18" Type="http://schemas.openxmlformats.org/officeDocument/2006/relationships/image" Target="../media/image7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17" Type="http://schemas.openxmlformats.org/officeDocument/2006/relationships/image" Target="../media/image72.wmf"/><Relationship Id="rId2" Type="http://schemas.openxmlformats.org/officeDocument/2006/relationships/image" Target="../media/image57.wmf"/><Relationship Id="rId16" Type="http://schemas.openxmlformats.org/officeDocument/2006/relationships/image" Target="../media/image71.wmf"/><Relationship Id="rId20" Type="http://schemas.openxmlformats.org/officeDocument/2006/relationships/image" Target="../media/image75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5" Type="http://schemas.openxmlformats.org/officeDocument/2006/relationships/image" Target="../media/image70.wmf"/><Relationship Id="rId10" Type="http://schemas.openxmlformats.org/officeDocument/2006/relationships/image" Target="../media/image65.wmf"/><Relationship Id="rId19" Type="http://schemas.openxmlformats.org/officeDocument/2006/relationships/image" Target="../media/image74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BC2B-EE74-4AC9-B8E2-CB0305F267F3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97E9E-524A-42D4-A2AB-6B57AF86B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62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97E9E-524A-42D4-A2AB-6B57AF86B1F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1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/>
              <a:t>Připravte snímky pro dodatek pro</a:t>
            </a:r>
            <a:r>
              <a:rPr lang="cs-CZ" baseline="0" dirty="0"/>
              <a:t> případ, že budou nutné další podrobnosti nebo doplňkové snímky. Dodatek je užitečný také tehdy, pokud je prezentace později distribuována. 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963168" y="2688336"/>
            <a:ext cx="103632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963168" y="1133856"/>
            <a:ext cx="103632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 dirty="0"/>
          </a:p>
        </p:txBody>
      </p:sp>
      <p:sp>
        <p:nvSpPr>
          <p:cNvPr id="11" name="Volný tvar 6"/>
          <p:cNvSpPr>
            <a:spLocks/>
          </p:cNvSpPr>
          <p:nvPr/>
        </p:nvSpPr>
        <p:spPr bwMode="auto">
          <a:xfrm>
            <a:off x="625686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350" dirty="0"/>
          </a:p>
        </p:txBody>
      </p:sp>
      <p:sp>
        <p:nvSpPr>
          <p:cNvPr id="12" name="Volný tvar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z="135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15" name="Piál 1Zástupný symbol pro obrázek 14"/>
          <p:cNvSpPr>
            <a:spLocks noGrp="1"/>
          </p:cNvSpPr>
          <p:nvPr>
            <p:ph type="pic" sz="quarter" idx="10"/>
          </p:nvPr>
        </p:nvSpPr>
        <p:spPr>
          <a:xfrm>
            <a:off x="6743704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800">
              <a:buNone/>
            </a:pPr>
            <a:r>
              <a:rPr lang="cs-CZ" sz="900" b="1" i="1" dirty="0">
                <a:latin typeface="Arial"/>
                <a:ea typeface="+mn-ea"/>
                <a:cs typeface="Arial"/>
              </a:rPr>
              <a:t>POZNÁMKA:</a:t>
            </a:r>
          </a:p>
          <a:p>
            <a:pPr algn="l" defTabSz="685800">
              <a:buNone/>
            </a:pPr>
            <a:r>
              <a:rPr lang="cs-CZ" sz="900" b="0" i="1" dirty="0">
                <a:latin typeface="Arial"/>
                <a:ea typeface="+mn-ea"/>
                <a:cs typeface="Arial"/>
              </a:rPr>
              <a:t>Pokud chcete změnit obrázek na tomto snímku, vyberte obrázek a odstraňte ho. Potom klikněte na ikonu Obrázek v zástupném textu a vložte vlastní obrázek.</a:t>
            </a:r>
          </a:p>
        </p:txBody>
      </p:sp>
    </p:spTree>
    <p:extLst>
      <p:ext uri="{BB962C8B-B14F-4D97-AF65-F5344CB8AC3E}">
        <p14:creationId xmlns:p14="http://schemas.microsoft.com/office/powerpoint/2010/main" val="30424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12192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1" y="1295400"/>
            <a:ext cx="1201831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1" y="1905001"/>
            <a:ext cx="1653948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2209800"/>
            <a:ext cx="24384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81002"/>
            <a:ext cx="10363200" cy="761999"/>
          </a:xfrm>
        </p:spPr>
        <p:txBody>
          <a:bodyPr anchor="t"/>
          <a:lstStyle>
            <a:lvl1pPr algn="l" latinLnBrk="0">
              <a:defRPr lang="cs-CZ">
                <a:latin typeface="Georgia" pitchFamily="18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597" y="1219200"/>
            <a:ext cx="7033403" cy="1295400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cs-CZ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 kliknutí lze provádět úpravy.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8197" y="0"/>
            <a:ext cx="12210197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066800"/>
            <a:ext cx="2639893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4405" y="1905001"/>
            <a:ext cx="6807200" cy="1143001"/>
          </a:xfrm>
        </p:spPr>
        <p:txBody>
          <a:bodyPr anchor="b" anchorCtr="0">
            <a:normAutofit/>
          </a:bodyPr>
          <a:lstStyle>
            <a:lvl1pPr algn="l" latinLnBrk="0">
              <a:defRPr lang="cs-CZ" sz="3600" b="0" cap="none">
                <a:latin typeface="Georgia" pitchFamily="18" charset="0"/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0" y="3048001"/>
            <a:ext cx="6807200" cy="1500187"/>
          </a:xfrm>
        </p:spPr>
        <p:txBody>
          <a:bodyPr anchor="t"/>
          <a:lstStyle>
            <a:lvl1pPr marL="0" indent="0" latinLnBrk="0">
              <a:buNone/>
              <a:defRPr lang="cs-CZ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latinLnBrk="0">
              <a:buNone/>
              <a:defRPr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10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</p:spPr>
        <p:txBody>
          <a:bodyPr anchor="t">
            <a:normAutofit/>
          </a:bodyPr>
          <a:lstStyle>
            <a:lvl1pPr algn="l" latinLnBrk="0">
              <a:defRPr lang="cs-CZ" sz="2800">
                <a:latin typeface="Georgia" pitchFamily="18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latinLnBrk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lang="cs-CZ" sz="2000">
                <a:latin typeface="Georgia" pitchFamily="18" charset="0"/>
              </a:defRPr>
            </a:lvl1pPr>
            <a:lvl2pPr marL="571500" indent="-228600" latinLnBrk="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lang="cs-CZ" sz="1800">
                <a:latin typeface="Georgia" pitchFamily="18" charset="0"/>
              </a:defRPr>
            </a:lvl2pPr>
            <a:lvl3pPr latinLnBrk="0">
              <a:defRPr lang="cs-CZ" sz="2000">
                <a:latin typeface="Georgia" pitchFamily="18" charset="0"/>
              </a:defRPr>
            </a:lvl3pPr>
            <a:lvl4pPr latinLnBrk="0">
              <a:defRPr lang="cs-CZ" sz="2000">
                <a:latin typeface="Georgia" pitchFamily="18" charset="0"/>
              </a:defRPr>
            </a:lvl4pPr>
            <a:lvl5pPr latinLnBrk="0">
              <a:defRPr lang="cs-CZ" sz="2000">
                <a:latin typeface="Georgia" pitchFamily="18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0181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3842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09600"/>
          </a:xfrm>
        </p:spPr>
        <p:txBody>
          <a:bodyPr/>
          <a:lstStyle>
            <a:lvl1pPr latinLnBrk="0">
              <a:defRPr lang="cs-CZ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338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latinLnBrk="0">
              <a:defRPr lang="cs-CZ" sz="2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1902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2089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76200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1"/>
            <a:ext cx="6815667" cy="5211763"/>
          </a:xfrm>
        </p:spPr>
        <p:txBody>
          <a:bodyPr>
            <a:normAutofit/>
          </a:bodyPr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9919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141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3983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6120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963168" y="2688336"/>
            <a:ext cx="103632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963168" y="1133856"/>
            <a:ext cx="103632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98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1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20751" y="491696"/>
            <a:ext cx="10350500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036320" y="795997"/>
            <a:ext cx="1011936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036320" y="3948552"/>
            <a:ext cx="1011936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1016000" y="5958840"/>
            <a:ext cx="2844800" cy="365760"/>
          </a:xfrm>
        </p:spPr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5958840"/>
            <a:ext cx="3860800" cy="365760"/>
          </a:xfrm>
        </p:spPr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331200" y="5958840"/>
            <a:ext cx="2844800" cy="365760"/>
          </a:xfrm>
        </p:spPr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5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58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661160" y="2633002"/>
            <a:ext cx="5760720" cy="12192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133600" y="547468"/>
            <a:ext cx="451104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2133600" y="1322362"/>
            <a:ext cx="451104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38461" y="547468"/>
            <a:ext cx="451104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838461" y="1322362"/>
            <a:ext cx="451104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8737600" y="6214404"/>
            <a:ext cx="2844800" cy="365760"/>
          </a:xfrm>
        </p:spPr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98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8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20751" y="491696"/>
            <a:ext cx="10350500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036320" y="795997"/>
            <a:ext cx="1011936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036320" y="3948552"/>
            <a:ext cx="1011936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1016000" y="5958840"/>
            <a:ext cx="2844800" cy="365760"/>
          </a:xfrm>
        </p:spPr>
        <p:txBody>
          <a:bodyPr/>
          <a:lstStyle/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5958840"/>
            <a:ext cx="38608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331200" y="5958840"/>
            <a:ext cx="2844800" cy="365760"/>
          </a:xfrm>
        </p:spPr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524001" y="2736165"/>
            <a:ext cx="5486400" cy="12192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454400" y="602566"/>
            <a:ext cx="79248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231337" y="2736166"/>
            <a:ext cx="5486400" cy="12192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14404"/>
            <a:ext cx="2844800" cy="365760"/>
          </a:xfrm>
        </p:spPr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80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21083" y="794822"/>
            <a:ext cx="5280068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036971" y="3501743"/>
            <a:ext cx="42672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03384" y="821203"/>
            <a:ext cx="6067865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z="200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7036971" y="1600201"/>
            <a:ext cx="42672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66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75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9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661160" y="2633002"/>
            <a:ext cx="5760720" cy="12192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133600" y="547468"/>
            <a:ext cx="451104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2133600" y="1322362"/>
            <a:ext cx="451104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38461" y="547468"/>
            <a:ext cx="451104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838461" y="1322362"/>
            <a:ext cx="451104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8737600" y="6214404"/>
            <a:ext cx="2844800" cy="365760"/>
          </a:xfrm>
        </p:spPr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524001" y="2736165"/>
            <a:ext cx="5486400" cy="12192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454400" y="602566"/>
            <a:ext cx="79248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231337" y="2736166"/>
            <a:ext cx="5486400" cy="12192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14404"/>
            <a:ext cx="2844800" cy="365760"/>
          </a:xfrm>
        </p:spPr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21083" y="794822"/>
            <a:ext cx="5280068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036971" y="3501743"/>
            <a:ext cx="42672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03384" y="821203"/>
            <a:ext cx="6067865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z="200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7036971" y="1600201"/>
            <a:ext cx="42672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228600"/>
            <a:ext cx="112776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609600" y="6214404"/>
            <a:ext cx="28448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A01E7E8A-3464-43AB-A92C-23FABA8AB2C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4165600" y="6214404"/>
            <a:ext cx="38608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8737600" y="6214404"/>
            <a:ext cx="28448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2DCF43E7-1C5E-4936-ADD9-868AECA7074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7668" y="1"/>
            <a:ext cx="12209669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lang="cs-CZ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228600"/>
            <a:ext cx="112776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orbel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609600" y="6214404"/>
            <a:ext cx="28448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A033052E-A4EF-4DE2-B590-7F9FAA958DDC}" type="datetimeFigureOut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23.11.2020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4165600" y="6214404"/>
            <a:ext cx="38608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8737600" y="6214404"/>
            <a:ext cx="28448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8B0835BA-063F-41C6-9214-BD8BC3B29EFC}" type="slidenum">
              <a:rPr lang="cs-CZ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‹#›</a:t>
            </a:fld>
            <a:endParaRPr lang="cs-CZ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3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wmf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9" Type="http://schemas.openxmlformats.org/officeDocument/2006/relationships/image" Target="../media/image73.wmf"/><Relationship Id="rId21" Type="http://schemas.openxmlformats.org/officeDocument/2006/relationships/image" Target="../media/image64.wmf"/><Relationship Id="rId34" Type="http://schemas.openxmlformats.org/officeDocument/2006/relationships/oleObject" Target="../embeddings/oleObject59.bin"/><Relationship Id="rId42" Type="http://schemas.openxmlformats.org/officeDocument/2006/relationships/oleObject" Target="../embeddings/oleObject63.bin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29" Type="http://schemas.openxmlformats.org/officeDocument/2006/relationships/image" Target="../media/image68.wmf"/><Relationship Id="rId41" Type="http://schemas.openxmlformats.org/officeDocument/2006/relationships/image" Target="../media/image74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9.wmf"/><Relationship Id="rId24" Type="http://schemas.openxmlformats.org/officeDocument/2006/relationships/oleObject" Target="../embeddings/oleObject54.bin"/><Relationship Id="rId32" Type="http://schemas.openxmlformats.org/officeDocument/2006/relationships/oleObject" Target="../embeddings/oleObject58.bin"/><Relationship Id="rId37" Type="http://schemas.openxmlformats.org/officeDocument/2006/relationships/image" Target="../media/image72.wmf"/><Relationship Id="rId40" Type="http://schemas.openxmlformats.org/officeDocument/2006/relationships/oleObject" Target="../embeddings/oleObject62.bin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56.bin"/><Relationship Id="rId36" Type="http://schemas.openxmlformats.org/officeDocument/2006/relationships/oleObject" Target="../embeddings/oleObject60.bin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63.wmf"/><Relationship Id="rId31" Type="http://schemas.openxmlformats.org/officeDocument/2006/relationships/image" Target="../media/image69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67.wmf"/><Relationship Id="rId30" Type="http://schemas.openxmlformats.org/officeDocument/2006/relationships/oleObject" Target="../embeddings/oleObject57.bin"/><Relationship Id="rId35" Type="http://schemas.openxmlformats.org/officeDocument/2006/relationships/image" Target="../media/image71.wmf"/><Relationship Id="rId43" Type="http://schemas.openxmlformats.org/officeDocument/2006/relationships/image" Target="../media/image75.wmf"/><Relationship Id="rId8" Type="http://schemas.openxmlformats.org/officeDocument/2006/relationships/oleObject" Target="../embeddings/oleObject46.bin"/><Relationship Id="rId3" Type="http://schemas.openxmlformats.org/officeDocument/2006/relationships/image" Target="../media/image9.jpeg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33" Type="http://schemas.openxmlformats.org/officeDocument/2006/relationships/image" Target="../media/image70.wmf"/><Relationship Id="rId38" Type="http://schemas.openxmlformats.org/officeDocument/2006/relationships/oleObject" Target="../embeddings/oleObject6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wmf"/><Relationship Id="rId3" Type="http://schemas.openxmlformats.org/officeDocument/2006/relationships/image" Target="../media/image9.jpe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6.wmf"/><Relationship Id="rId3" Type="http://schemas.openxmlformats.org/officeDocument/2006/relationships/image" Target="../media/image9.jpeg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image" Target="../media/image9.jpeg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9.jpeg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33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5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39.bin"/><Relationship Id="rId32" Type="http://schemas.openxmlformats.org/officeDocument/2006/relationships/oleObject" Target="../embeddings/oleObject43.bin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41.bin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8.wmf"/><Relationship Id="rId31" Type="http://schemas.openxmlformats.org/officeDocument/2006/relationships/image" Target="../media/image54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52.wmf"/><Relationship Id="rId30" Type="http://schemas.openxmlformats.org/officeDocument/2006/relationships/oleObject" Target="../embeddings/oleObject42.bin"/><Relationship Id="rId8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66108" y="889568"/>
            <a:ext cx="6535211" cy="27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24392" y="1722459"/>
            <a:ext cx="1957886" cy="2485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98" tIns="34299" rIns="68598" bIns="34299" anchor="t" anchorCtr="0" upright="1">
            <a:noAutofit/>
          </a:bodyPr>
          <a:lstStyle/>
          <a:p>
            <a:r>
              <a:rPr lang="cs-CZ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Vy_42_inovace_083_Ch7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392" y="1577052"/>
            <a:ext cx="2376264" cy="4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VZDĚLÁVACÍ MATERIÁL – IV/2 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ázek 5" descr="OPVK_hor_zakladni_logolink_CB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50" y="354498"/>
            <a:ext cx="4185422" cy="88939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32961" y="1321191"/>
            <a:ext cx="49519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Vzdělávací materiál vytvořený v rámci projektu EU peníze školám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02084"/>
              </p:ext>
            </p:extLst>
          </p:nvPr>
        </p:nvGraphicFramePr>
        <p:xfrm>
          <a:off x="479376" y="2184518"/>
          <a:ext cx="11233248" cy="39807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30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2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Vzdělávací oblast: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 a její aplikace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Vzdělávací obor (okruh):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 a proměnná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Vyučovací předmět: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Téma: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Pravidla pro početní operace se zlomky - Sčítání zlomků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Očekávaný výstup: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Naučit žáky správně sčítat zlomky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Klíčová slova: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Čitatel, jmenovatel, společný násobek, nejmenší společný násobek, základní tvar, smíšené číslo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Ročník: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vytvoření: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Září 2013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Miroslav Chládek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2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Anotace: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 vede k vysvětlení principu, jak řešit sčítání zlomků. </a:t>
                      </a: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Obsahem </a:t>
                      </a: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 je také několik modelových příkladů.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52949" y="6165305"/>
            <a:ext cx="41120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Základní škola a Mateřská škola Valeč, č. 222, 675 53 Valeč</a:t>
            </a:r>
            <a:endParaRPr lang="cs-CZ" sz="1100" b="1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Číslo projektu: CZ.1.07/1.4.00/21.3803</a:t>
            </a:r>
            <a:endParaRPr lang="cs-CZ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9376" y="188640"/>
            <a:ext cx="112332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Několik příkladů na procvičení: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3242"/>
              </p:ext>
            </p:extLst>
          </p:nvPr>
        </p:nvGraphicFramePr>
        <p:xfrm>
          <a:off x="6546850" y="3362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6850" y="3362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96704"/>
              </p:ext>
            </p:extLst>
          </p:nvPr>
        </p:nvGraphicFramePr>
        <p:xfrm>
          <a:off x="623391" y="2276872"/>
          <a:ext cx="1560295" cy="83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tion" r:id="rId6" imgW="736560" imgH="393480" progId="Equation.DSMT4">
                  <p:embed/>
                </p:oleObj>
              </mc:Choice>
              <mc:Fallback>
                <p:oleObj name="Equation" r:id="rId6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391" y="2276872"/>
                        <a:ext cx="1560295" cy="833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89353"/>
              </p:ext>
            </p:extLst>
          </p:nvPr>
        </p:nvGraphicFramePr>
        <p:xfrm>
          <a:off x="2218385" y="2277386"/>
          <a:ext cx="145256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8" imgW="685800" imgH="393480" progId="Equation.DSMT4">
                  <p:embed/>
                </p:oleObj>
              </mc:Choice>
              <mc:Fallback>
                <p:oleObj name="Equation" r:id="rId8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18385" y="2277386"/>
                        <a:ext cx="1452563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27046"/>
              </p:ext>
            </p:extLst>
          </p:nvPr>
        </p:nvGraphicFramePr>
        <p:xfrm>
          <a:off x="3718520" y="2276872"/>
          <a:ext cx="9953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quation" r:id="rId10" imgW="469800" imgH="393480" progId="Equation.DSMT4">
                  <p:embed/>
                </p:oleObj>
              </mc:Choice>
              <mc:Fallback>
                <p:oleObj name="Equation" r:id="rId10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18520" y="2276872"/>
                        <a:ext cx="995363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203172"/>
              </p:ext>
            </p:extLst>
          </p:nvPr>
        </p:nvGraphicFramePr>
        <p:xfrm>
          <a:off x="5937526" y="2276778"/>
          <a:ext cx="45878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37526" y="2276778"/>
                        <a:ext cx="458788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22524"/>
              </p:ext>
            </p:extLst>
          </p:nvPr>
        </p:nvGraphicFramePr>
        <p:xfrm>
          <a:off x="5353380" y="2276872"/>
          <a:ext cx="5651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14" imgW="266400" imgH="393480" progId="Equation.DSMT4">
                  <p:embed/>
                </p:oleObj>
              </mc:Choice>
              <mc:Fallback>
                <p:oleObj name="Equation" r:id="rId14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53380" y="2276872"/>
                        <a:ext cx="565150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299068"/>
              </p:ext>
            </p:extLst>
          </p:nvPr>
        </p:nvGraphicFramePr>
        <p:xfrm>
          <a:off x="4751056" y="2276777"/>
          <a:ext cx="5651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Equation" r:id="rId16" imgW="266400" imgH="393480" progId="Equation.DSMT4">
                  <p:embed/>
                </p:oleObj>
              </mc:Choice>
              <mc:Fallback>
                <p:oleObj name="Equation" r:id="rId16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51056" y="2276777"/>
                        <a:ext cx="565150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94565"/>
              </p:ext>
            </p:extLst>
          </p:nvPr>
        </p:nvGraphicFramePr>
        <p:xfrm>
          <a:off x="634452" y="4431141"/>
          <a:ext cx="188118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Equation" r:id="rId18" imgW="888840" imgH="393480" progId="Equation.DSMT4">
                  <p:embed/>
                </p:oleObj>
              </mc:Choice>
              <mc:Fallback>
                <p:oleObj name="Equation" r:id="rId18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4452" y="4431141"/>
                        <a:ext cx="1881188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201778"/>
              </p:ext>
            </p:extLst>
          </p:nvPr>
        </p:nvGraphicFramePr>
        <p:xfrm>
          <a:off x="2240957" y="3346201"/>
          <a:ext cx="11842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quation" r:id="rId20" imgW="558720" imgH="393480" progId="Equation.DSMT4">
                  <p:embed/>
                </p:oleObj>
              </mc:Choice>
              <mc:Fallback>
                <p:oleObj name="Equation" r:id="rId20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240957" y="3346201"/>
                        <a:ext cx="118427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3286"/>
              </p:ext>
            </p:extLst>
          </p:nvPr>
        </p:nvGraphicFramePr>
        <p:xfrm>
          <a:off x="3440824" y="3362325"/>
          <a:ext cx="9429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22" imgW="444240" imgH="393480" progId="Equation.DSMT4">
                  <p:embed/>
                </p:oleObj>
              </mc:Choice>
              <mc:Fallback>
                <p:oleObj name="Equation" r:id="rId22" imgW="444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40824" y="3362325"/>
                        <a:ext cx="942975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959916"/>
              </p:ext>
            </p:extLst>
          </p:nvPr>
        </p:nvGraphicFramePr>
        <p:xfrm>
          <a:off x="4383799" y="3370155"/>
          <a:ext cx="323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Equation" r:id="rId24" imgW="152280" imgH="393480" progId="Equation.DSMT4">
                  <p:embed/>
                </p:oleObj>
              </mc:Choice>
              <mc:Fallback>
                <p:oleObj name="Equation" r:id="rId24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83799" y="3370155"/>
                        <a:ext cx="323850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81233"/>
              </p:ext>
            </p:extLst>
          </p:nvPr>
        </p:nvGraphicFramePr>
        <p:xfrm>
          <a:off x="605485" y="3327115"/>
          <a:ext cx="16129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quation" r:id="rId26" imgW="761760" imgH="393480" progId="Equation.DSMT4">
                  <p:embed/>
                </p:oleObj>
              </mc:Choice>
              <mc:Fallback>
                <p:oleObj name="Equation" r:id="rId26" imgW="76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05485" y="3327115"/>
                        <a:ext cx="1612900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588239"/>
              </p:ext>
            </p:extLst>
          </p:nvPr>
        </p:nvGraphicFramePr>
        <p:xfrm>
          <a:off x="2529542" y="4429221"/>
          <a:ext cx="12366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28" imgW="583920" imgH="393480" progId="Equation.DSMT4">
                  <p:embed/>
                </p:oleObj>
              </mc:Choice>
              <mc:Fallback>
                <p:oleObj name="Equation" r:id="rId28" imgW="583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529542" y="4429221"/>
                        <a:ext cx="1236663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981171"/>
              </p:ext>
            </p:extLst>
          </p:nvPr>
        </p:nvGraphicFramePr>
        <p:xfrm>
          <a:off x="3819442" y="4447264"/>
          <a:ext cx="11287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Equation" r:id="rId30" imgW="533160" imgH="393480" progId="Equation.DSMT4">
                  <p:embed/>
                </p:oleObj>
              </mc:Choice>
              <mc:Fallback>
                <p:oleObj name="Equation" r:id="rId30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819442" y="4447264"/>
                        <a:ext cx="1128713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99784"/>
              </p:ext>
            </p:extLst>
          </p:nvPr>
        </p:nvGraphicFramePr>
        <p:xfrm>
          <a:off x="4948277" y="4438349"/>
          <a:ext cx="4841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name="Equation" r:id="rId32" imgW="228600" imgH="393480" progId="Equation.DSMT4">
                  <p:embed/>
                </p:oleObj>
              </mc:Choice>
              <mc:Fallback>
                <p:oleObj name="Equation" r:id="rId32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948277" y="4438349"/>
                        <a:ext cx="484187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205901"/>
              </p:ext>
            </p:extLst>
          </p:nvPr>
        </p:nvGraphicFramePr>
        <p:xfrm>
          <a:off x="634452" y="5521178"/>
          <a:ext cx="174783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" name="Equation" r:id="rId34" imgW="825480" imgH="393480" progId="Equation.DSMT4">
                  <p:embed/>
                </p:oleObj>
              </mc:Choice>
              <mc:Fallback>
                <p:oleObj name="Equation" r:id="rId34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34452" y="5521178"/>
                        <a:ext cx="1747837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78507"/>
              </p:ext>
            </p:extLst>
          </p:nvPr>
        </p:nvGraphicFramePr>
        <p:xfrm>
          <a:off x="2390728" y="5533248"/>
          <a:ext cx="12366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Equation" r:id="rId36" imgW="583920" imgH="393480" progId="Equation.DSMT4">
                  <p:embed/>
                </p:oleObj>
              </mc:Choice>
              <mc:Fallback>
                <p:oleObj name="Equation" r:id="rId36" imgW="583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390728" y="5533248"/>
                        <a:ext cx="1236663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82135"/>
              </p:ext>
            </p:extLst>
          </p:nvPr>
        </p:nvGraphicFramePr>
        <p:xfrm>
          <a:off x="3688879" y="5532204"/>
          <a:ext cx="11287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Equation" r:id="rId38" imgW="533160" imgH="393480" progId="Equation.DSMT4">
                  <p:embed/>
                </p:oleObj>
              </mc:Choice>
              <mc:Fallback>
                <p:oleObj name="Equation" r:id="rId38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688879" y="5532204"/>
                        <a:ext cx="1128713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12307"/>
              </p:ext>
            </p:extLst>
          </p:nvPr>
        </p:nvGraphicFramePr>
        <p:xfrm>
          <a:off x="4859493" y="5515459"/>
          <a:ext cx="7016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" name="Equation" r:id="rId40" imgW="330120" imgH="393480" progId="Equation.DSMT4">
                  <p:embed/>
                </p:oleObj>
              </mc:Choice>
              <mc:Fallback>
                <p:oleObj name="Equation" r:id="rId40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859493" y="5515459"/>
                        <a:ext cx="70167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79202"/>
              </p:ext>
            </p:extLst>
          </p:nvPr>
        </p:nvGraphicFramePr>
        <p:xfrm>
          <a:off x="5535613" y="5514975"/>
          <a:ext cx="5937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Equation" r:id="rId42" imgW="279360" imgH="393480" progId="Equation.DSMT4">
                  <p:embed/>
                </p:oleObj>
              </mc:Choice>
              <mc:Fallback>
                <p:oleObj name="Equation" r:id="rId42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535613" y="5514975"/>
                        <a:ext cx="59372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Skupina 26"/>
          <p:cNvGrpSpPr/>
          <p:nvPr/>
        </p:nvGrpSpPr>
        <p:grpSpPr>
          <a:xfrm>
            <a:off x="5889930" y="3155933"/>
            <a:ext cx="576064" cy="45719"/>
            <a:chOff x="7392144" y="3540125"/>
            <a:chExt cx="864096" cy="32891"/>
          </a:xfrm>
        </p:grpSpPr>
        <p:cxnSp>
          <p:nvCxnSpPr>
            <p:cNvPr id="24" name="Přímá spojnice 23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Skupina 27"/>
          <p:cNvGrpSpPr/>
          <p:nvPr/>
        </p:nvGrpSpPr>
        <p:grpSpPr>
          <a:xfrm>
            <a:off x="4272360" y="4227108"/>
            <a:ext cx="576064" cy="45719"/>
            <a:chOff x="7392144" y="3540125"/>
            <a:chExt cx="864096" cy="32891"/>
          </a:xfrm>
        </p:grpSpPr>
        <p:cxnSp>
          <p:nvCxnSpPr>
            <p:cNvPr id="29" name="Přímá spojnice 28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4902338" y="5289619"/>
            <a:ext cx="576064" cy="45719"/>
            <a:chOff x="7392144" y="3540125"/>
            <a:chExt cx="864096" cy="32891"/>
          </a:xfrm>
        </p:grpSpPr>
        <p:cxnSp>
          <p:nvCxnSpPr>
            <p:cNvPr id="32" name="Přímá spojnice 31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5561168" y="6365642"/>
            <a:ext cx="576064" cy="45719"/>
            <a:chOff x="7392144" y="3540125"/>
            <a:chExt cx="864096" cy="32891"/>
          </a:xfrm>
        </p:grpSpPr>
        <p:cxnSp>
          <p:nvCxnSpPr>
            <p:cNvPr id="35" name="Přímá spojnice 34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522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95400" y="404664"/>
            <a:ext cx="8424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B42469">
                        <a:shade val="20000"/>
                        <a:satMod val="245000"/>
                      </a:srgbClr>
                    </a:gs>
                    <a:gs pos="43000">
                      <a:srgbClr val="B42469">
                        <a:satMod val="255000"/>
                      </a:srgbClr>
                    </a:gs>
                    <a:gs pos="48000">
                      <a:srgbClr val="B42469">
                        <a:shade val="85000"/>
                        <a:satMod val="255000"/>
                      </a:srgbClr>
                    </a:gs>
                    <a:gs pos="100000">
                      <a:srgbClr val="B4246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Sčítání zlomků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695400" y="1268760"/>
            <a:ext cx="107291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B42469">
                        <a:shade val="20000"/>
                        <a:satMod val="245000"/>
                      </a:srgbClr>
                    </a:gs>
                    <a:gs pos="43000">
                      <a:srgbClr val="B42469">
                        <a:satMod val="255000"/>
                      </a:srgbClr>
                    </a:gs>
                    <a:gs pos="48000">
                      <a:srgbClr val="B42469">
                        <a:shade val="85000"/>
                        <a:satMod val="255000"/>
                      </a:srgbClr>
                    </a:gs>
                    <a:gs pos="100000">
                      <a:srgbClr val="B4246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Nyní si teorii ověříme na příkladech:</a:t>
            </a:r>
          </a:p>
          <a:p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B42469">
                      <a:shade val="20000"/>
                      <a:satMod val="245000"/>
                    </a:srgbClr>
                  </a:gs>
                  <a:gs pos="43000">
                    <a:srgbClr val="B42469">
                      <a:satMod val="255000"/>
                    </a:srgbClr>
                  </a:gs>
                  <a:gs pos="48000">
                    <a:srgbClr val="B42469">
                      <a:shade val="85000"/>
                      <a:satMod val="255000"/>
                    </a:srgbClr>
                  </a:gs>
                  <a:gs pos="100000">
                    <a:srgbClr val="B42469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Pracovní sešit str. 11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Cvičení 1 až 3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645024"/>
            <a:ext cx="379632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literatura: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35359" y="3429001"/>
            <a:ext cx="11496245" cy="2232247"/>
          </a:xfrm>
        </p:spPr>
        <p:txBody>
          <a:bodyPr>
            <a:normAutofit/>
          </a:bodyPr>
          <a:lstStyle/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Martina Palková a kol.: Průvodce matematikou 1, Didaktis spol. s r. o., Brno, 2009, 1. vydání, ISBN 978-80-7358-085-8.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Oldřich Odvárko.: Matematika pro 7. ročník základní školy, 1. díl, Prometheus, Havlíčkův Brod, 2009, Dotisk 2. vydání, ISBN 978-80-7196-416-2.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Jitka Boušková.: Matematika 7 pro základní školy – Pracovní sešit, SPN a.s., Tigis Print, Praha 10, 2008, 1.vydání, ISBN 978-80-7235-412-2.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Použité obrázky  jsou vytvořeny v programu PowerPoint 2013 autorem.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Použité fotografie jsou z archivu autora. </a:t>
            </a:r>
          </a:p>
        </p:txBody>
      </p:sp>
    </p:spTree>
    <p:extLst>
      <p:ext uri="{BB962C8B-B14F-4D97-AF65-F5344CB8AC3E}">
        <p14:creationId xmlns:p14="http://schemas.microsoft.com/office/powerpoint/2010/main" val="30326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rázek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23519"/>
          <a:stretch>
            <a:fillRect/>
          </a:stretch>
        </p:blipFill>
        <p:spPr/>
      </p:pic>
      <p:grpSp>
        <p:nvGrpSpPr>
          <p:cNvPr id="14" name="Group 76"/>
          <p:cNvGrpSpPr/>
          <p:nvPr/>
        </p:nvGrpSpPr>
        <p:grpSpPr>
          <a:xfrm>
            <a:off x="119336" y="620688"/>
            <a:ext cx="7200800" cy="2808312"/>
            <a:chOff x="890752" y="1813035"/>
            <a:chExt cx="7362497" cy="3231931"/>
          </a:xfrm>
          <a:blipFill>
            <a:blip r:embed="rId3"/>
            <a:tile tx="0" ty="0" sx="100000" sy="100000" flip="none" algn="tl"/>
          </a:blipFill>
          <a:effectLst>
            <a:reflection blurRad="6350" stA="50000" endA="275" endPos="40000" dist="101600" dir="5400000" sy="-100000" algn="bl" rotWithShape="0"/>
          </a:effectLst>
          <a:scene3d>
            <a:camera prst="perspectiveContrastingRightFacing"/>
            <a:lightRig rig="threePt" dir="t"/>
          </a:scene3d>
        </p:grpSpPr>
        <p:sp>
          <p:nvSpPr>
            <p:cNvPr id="15" name="Rounded Rectangle 6"/>
            <p:cNvSpPr/>
            <p:nvPr/>
          </p:nvSpPr>
          <p:spPr>
            <a:xfrm>
              <a:off x="1044802" y="1992332"/>
              <a:ext cx="7014066" cy="2849464"/>
            </a:xfrm>
            <a:prstGeom prst="roundRect">
              <a:avLst>
                <a:gd name="adj" fmla="val 8310"/>
              </a:avLst>
            </a:prstGeom>
            <a:grpFill/>
            <a:ln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 rtl="0"/>
              <a:endParaRPr lang="cs-CZ" sz="5400" b="1" kern="1200" dirty="0">
                <a:ln w="17780" cmpd="sng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n-ea"/>
                <a:cs typeface="+mn-cs"/>
              </a:endParaRPr>
            </a:p>
          </p:txBody>
        </p:sp>
        <p:cxnSp>
          <p:nvCxnSpPr>
            <p:cNvPr id="16" name="Straight Connector 18"/>
            <p:cNvCxnSpPr/>
            <p:nvPr/>
          </p:nvCxnSpPr>
          <p:spPr>
            <a:xfrm>
              <a:off x="1034231" y="2280722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26"/>
            <p:cNvSpPr/>
            <p:nvPr/>
          </p:nvSpPr>
          <p:spPr>
            <a:xfrm>
              <a:off x="890752" y="1813035"/>
              <a:ext cx="7362497" cy="3231931"/>
            </a:xfrm>
            <a:prstGeom prst="roundRect">
              <a:avLst>
                <a:gd name="adj" fmla="val 8932"/>
              </a:avLst>
            </a:prstGeom>
            <a:grpFill/>
            <a:ln w="127000" cap="rnd" cmpd="sng">
              <a:solidFill>
                <a:srgbClr val="0070C0"/>
              </a:solidFill>
              <a:prstDash val="sysDot"/>
            </a:ln>
            <a:effectLst>
              <a:glow rad="139700">
                <a:srgbClr val="FFC000">
                  <a:alpha val="40000"/>
                </a:srgbClr>
              </a:glow>
            </a:effectLst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 rtl="0"/>
              <a:endParaRPr lang="cs-CZ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>
              <a:off x="1034231" y="2602455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>
              <a:off x="1034231" y="2924188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5"/>
            <p:cNvCxnSpPr/>
            <p:nvPr/>
          </p:nvCxnSpPr>
          <p:spPr>
            <a:xfrm>
              <a:off x="1034231" y="3245921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6"/>
            <p:cNvCxnSpPr/>
            <p:nvPr/>
          </p:nvCxnSpPr>
          <p:spPr>
            <a:xfrm>
              <a:off x="1034231" y="3567654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/>
            <p:cNvCxnSpPr/>
            <p:nvPr/>
          </p:nvCxnSpPr>
          <p:spPr>
            <a:xfrm>
              <a:off x="1034231" y="3889387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8"/>
            <p:cNvCxnSpPr/>
            <p:nvPr/>
          </p:nvCxnSpPr>
          <p:spPr>
            <a:xfrm>
              <a:off x="1034231" y="4211120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9"/>
            <p:cNvCxnSpPr/>
            <p:nvPr/>
          </p:nvCxnSpPr>
          <p:spPr>
            <a:xfrm>
              <a:off x="1034231" y="4532853"/>
              <a:ext cx="7014066" cy="1523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  <a:sp3d>
              <a:bevelT prst="angle"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5" name="Rectangle 74"/>
            <p:cNvSpPr/>
            <p:nvPr/>
          </p:nvSpPr>
          <p:spPr>
            <a:xfrm>
              <a:off x="1064967" y="2003100"/>
              <a:ext cx="7014066" cy="2849464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  <a:sp3d>
              <a:bevelT w="158750"/>
              <a:bevelB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 defTabSz="914400">
                <a:buNone/>
              </a:pPr>
              <a:r>
                <a:rPr lang="cs-CZ" sz="5400" b="1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/>
                </a:rPr>
                <a:t>Pravidla pro početní operace se zlomky</a:t>
              </a:r>
            </a:p>
            <a:p>
              <a:pPr algn="ctr" defTabSz="914400">
                <a:buNone/>
              </a:pPr>
              <a:r>
                <a:rPr lang="cs-CZ" sz="5400" b="1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/>
                </a:rPr>
                <a:t>SČÍTÁNÍ ZLOMKŮ</a:t>
              </a:r>
            </a:p>
          </p:txBody>
        </p:sp>
      </p:grpSp>
      <p:sp>
        <p:nvSpPr>
          <p:cNvPr id="26" name="Obdélník 25"/>
          <p:cNvSpPr/>
          <p:nvPr/>
        </p:nvSpPr>
        <p:spPr>
          <a:xfrm>
            <a:off x="1343472" y="4869160"/>
            <a:ext cx="6696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cs-C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Pro 7. ročník vypracoval Ing. Miroslav Chládek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9912424" y="3305889"/>
            <a:ext cx="1362651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sz="1000" b="1" dirty="0">
                <a:ln w="50800"/>
                <a:solidFill>
                  <a:prstClr val="white">
                    <a:shade val="50000"/>
                  </a:prstClr>
                </a:solidFill>
              </a:rPr>
              <a:t>ZŠ a MŠ VALEČ</a:t>
            </a:r>
          </a:p>
        </p:txBody>
      </p:sp>
    </p:spTree>
    <p:extLst>
      <p:ext uri="{BB962C8B-B14F-4D97-AF65-F5344CB8AC3E}">
        <p14:creationId xmlns:p14="http://schemas.microsoft.com/office/powerpoint/2010/main" val="20243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9472"/>
            <a:ext cx="12192000" cy="6838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19472"/>
            <a:ext cx="12192000" cy="66787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r>
              <a:rPr lang="cs-CZ" sz="44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 jsme se již naučili o zlomcích a které pojmy známe:</a:t>
            </a:r>
          </a:p>
          <a:p>
            <a:endParaRPr lang="cs-CZ" sz="2000" b="1" cap="all" dirty="0">
              <a:ln w="285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 čeho se skládá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Zobrazit na číselné ose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Rozšířit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Zkrátit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Převést do základního tvaru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Převést na společného jmenovatele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Porovnat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Desetinný zlomek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Smíšené číslo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cs-CZ" sz="32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Nepravý zlomek</a:t>
            </a:r>
          </a:p>
        </p:txBody>
      </p:sp>
    </p:spTree>
    <p:extLst>
      <p:ext uri="{BB962C8B-B14F-4D97-AF65-F5344CB8AC3E}">
        <p14:creationId xmlns:p14="http://schemas.microsoft.com/office/powerpoint/2010/main" val="11856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Výseč 50"/>
          <p:cNvSpPr/>
          <p:nvPr/>
        </p:nvSpPr>
        <p:spPr>
          <a:xfrm>
            <a:off x="5367189" y="1997240"/>
            <a:ext cx="1440160" cy="1440160"/>
          </a:xfrm>
          <a:prstGeom prst="pie">
            <a:avLst>
              <a:gd name="adj1" fmla="val 2704966"/>
              <a:gd name="adj2" fmla="val 1620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0" name="Výseč 49"/>
          <p:cNvSpPr/>
          <p:nvPr/>
        </p:nvSpPr>
        <p:spPr>
          <a:xfrm>
            <a:off x="1046709" y="1988840"/>
            <a:ext cx="1440160" cy="1440160"/>
          </a:xfrm>
          <a:prstGeom prst="pie">
            <a:avLst>
              <a:gd name="adj1" fmla="val 2665836"/>
              <a:gd name="adj2" fmla="val 10790010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7368" y="188640"/>
            <a:ext cx="8856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5400" b="1" dirty="0">
                <a:ln w="3810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Sčítání zlomků: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9093" y="1111970"/>
            <a:ext cx="5832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800" b="1" dirty="0">
                <a:ln w="38100"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1) Se stejnými jmenovateli:</a:t>
            </a:r>
          </a:p>
        </p:txBody>
      </p:sp>
      <p:sp>
        <p:nvSpPr>
          <p:cNvPr id="4" name="Ovál 3"/>
          <p:cNvSpPr/>
          <p:nvPr/>
        </p:nvSpPr>
        <p:spPr>
          <a:xfrm>
            <a:off x="1055440" y="1988840"/>
            <a:ext cx="1440160" cy="14401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ýseč 4"/>
          <p:cNvSpPr/>
          <p:nvPr/>
        </p:nvSpPr>
        <p:spPr>
          <a:xfrm>
            <a:off x="3206949" y="2000943"/>
            <a:ext cx="1440160" cy="1440160"/>
          </a:xfrm>
          <a:prstGeom prst="pie">
            <a:avLst>
              <a:gd name="adj1" fmla="val 10833673"/>
              <a:gd name="adj2" fmla="val 1620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1055440" y="2714031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>
            <a:stCxn id="4" idx="4"/>
            <a:endCxn id="4" idx="0"/>
          </p:cNvCxnSpPr>
          <p:nvPr/>
        </p:nvCxnSpPr>
        <p:spPr>
          <a:xfrm flipV="1">
            <a:off x="1775520" y="1988840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stCxn id="4" idx="3"/>
            <a:endCxn id="4" idx="7"/>
          </p:cNvCxnSpPr>
          <p:nvPr/>
        </p:nvCxnSpPr>
        <p:spPr>
          <a:xfrm flipV="1">
            <a:off x="1266347" y="219974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stCxn id="4" idx="1"/>
            <a:endCxn id="4" idx="5"/>
          </p:cNvCxnSpPr>
          <p:nvPr/>
        </p:nvCxnSpPr>
        <p:spPr>
          <a:xfrm>
            <a:off x="1266347" y="219974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3206949" y="1997240"/>
            <a:ext cx="1440160" cy="14401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/>
          <p:cNvCxnSpPr/>
          <p:nvPr/>
        </p:nvCxnSpPr>
        <p:spPr>
          <a:xfrm>
            <a:off x="3206949" y="2716560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22" idx="4"/>
            <a:endCxn id="22" idx="0"/>
          </p:cNvCxnSpPr>
          <p:nvPr/>
        </p:nvCxnSpPr>
        <p:spPr>
          <a:xfrm flipV="1">
            <a:off x="3927029" y="1997240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22" idx="3"/>
            <a:endCxn id="22" idx="7"/>
          </p:cNvCxnSpPr>
          <p:nvPr/>
        </p:nvCxnSpPr>
        <p:spPr>
          <a:xfrm flipV="1">
            <a:off x="3417856" y="220814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22" idx="1"/>
            <a:endCxn id="22" idx="5"/>
          </p:cNvCxnSpPr>
          <p:nvPr/>
        </p:nvCxnSpPr>
        <p:spPr>
          <a:xfrm>
            <a:off x="3417856" y="220814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ál 26"/>
          <p:cNvSpPr/>
          <p:nvPr/>
        </p:nvSpPr>
        <p:spPr>
          <a:xfrm>
            <a:off x="5367189" y="1997260"/>
            <a:ext cx="1440160" cy="14401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5367189" y="2721701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27" idx="4"/>
            <a:endCxn id="27" idx="0"/>
          </p:cNvCxnSpPr>
          <p:nvPr/>
        </p:nvCxnSpPr>
        <p:spPr>
          <a:xfrm flipV="1">
            <a:off x="6087269" y="1997260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27" idx="3"/>
            <a:endCxn id="27" idx="7"/>
          </p:cNvCxnSpPr>
          <p:nvPr/>
        </p:nvCxnSpPr>
        <p:spPr>
          <a:xfrm flipV="1">
            <a:off x="5578096" y="220816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>
            <a:stCxn id="27" idx="1"/>
            <a:endCxn id="27" idx="5"/>
          </p:cNvCxnSpPr>
          <p:nvPr/>
        </p:nvCxnSpPr>
        <p:spPr>
          <a:xfrm>
            <a:off x="5578096" y="220816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2664364" y="252425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+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858016" y="253189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1592317" y="3799450"/>
                <a:ext cx="3946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17" y="3799450"/>
                <a:ext cx="394660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3729699" y="3799450"/>
                <a:ext cx="3946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699" y="3799450"/>
                <a:ext cx="394660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6442653" y="3810671"/>
                <a:ext cx="394660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653" y="3810671"/>
                <a:ext cx="39466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ovéPole 56"/>
          <p:cNvSpPr txBox="1"/>
          <p:nvPr/>
        </p:nvSpPr>
        <p:spPr>
          <a:xfrm>
            <a:off x="2682857" y="392115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+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4912532" y="396080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7176120" y="481027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Úkol : </a:t>
            </a:r>
          </a:p>
          <a:p>
            <a:pPr marL="342900" indent="-342900">
              <a:buAutoNum type="arabicParenR"/>
            </a:pPr>
            <a:r>
              <a:rPr lang="cs-CZ" dirty="0"/>
              <a:t>Narýsujte vedle sebe tři kruhy </a:t>
            </a:r>
          </a:p>
          <a:p>
            <a:r>
              <a:rPr lang="cs-CZ" dirty="0"/>
              <a:t>    K(r;2 cm), s mezerou mezi kruhy </a:t>
            </a:r>
          </a:p>
          <a:p>
            <a:r>
              <a:rPr lang="cs-CZ" dirty="0"/>
              <a:t>    2 cm. </a:t>
            </a:r>
          </a:p>
          <a:p>
            <a:r>
              <a:rPr lang="cs-CZ" dirty="0"/>
              <a:t>          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7187219" y="163519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2) Kruhy rozdělte na osm stejných </a:t>
            </a:r>
          </a:p>
          <a:p>
            <a:r>
              <a:rPr lang="cs-CZ" dirty="0"/>
              <a:t>    dílů.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7231032" y="227138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3) V prvním kruhu vybarvíme </a:t>
            </a:r>
          </a:p>
          <a:p>
            <a:r>
              <a:rPr lang="cs-CZ" dirty="0"/>
              <a:t>    3 výseče.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7231032" y="290332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4) Ve druhém kruhu vybarvíme </a:t>
            </a:r>
          </a:p>
          <a:p>
            <a:r>
              <a:rPr lang="cs-CZ" dirty="0"/>
              <a:t>    2 výseče.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7247384" y="353951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5) Zapíšeme zlomkem, jaké části </a:t>
            </a:r>
          </a:p>
          <a:p>
            <a:r>
              <a:rPr lang="cs-CZ" dirty="0"/>
              <a:t>    kruhu jsme vybarvili.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7231032" y="417146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6) Ve třetím kruhu vybarvíme součet </a:t>
            </a:r>
          </a:p>
          <a:p>
            <a:r>
              <a:rPr lang="cs-CZ" dirty="0"/>
              <a:t>    barevných dílů z prvního a </a:t>
            </a:r>
          </a:p>
          <a:p>
            <a:r>
              <a:rPr lang="cs-CZ" dirty="0"/>
              <a:t>    druhého kruhu.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7231032" y="509479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7) Mezi kruhy a zlomky vložíme </a:t>
            </a:r>
          </a:p>
          <a:p>
            <a:r>
              <a:rPr lang="cs-CZ" dirty="0"/>
              <a:t>    matematické operátory.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7247384" y="571231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8) Vybarvený počet dílů ve třetím </a:t>
            </a:r>
          </a:p>
          <a:p>
            <a:r>
              <a:rPr lang="cs-CZ" dirty="0"/>
              <a:t>    kruhu vyjádříme zlomkem.</a:t>
            </a:r>
          </a:p>
        </p:txBody>
      </p:sp>
      <p:sp>
        <p:nvSpPr>
          <p:cNvPr id="67" name="Obdélník 66"/>
          <p:cNvSpPr/>
          <p:nvPr/>
        </p:nvSpPr>
        <p:spPr>
          <a:xfrm>
            <a:off x="464125" y="4551799"/>
            <a:ext cx="21129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400" b="1" dirty="0">
                <a:ln w="6350">
                  <a:solidFill>
                    <a:srgbClr val="00B0F0"/>
                  </a:solidFill>
                </a:ln>
              </a:rPr>
              <a:t>Závěr:</a:t>
            </a:r>
          </a:p>
        </p:txBody>
      </p:sp>
      <p:sp>
        <p:nvSpPr>
          <p:cNvPr id="68" name="Obdélník 67"/>
          <p:cNvSpPr/>
          <p:nvPr/>
        </p:nvSpPr>
        <p:spPr>
          <a:xfrm>
            <a:off x="599221" y="5153081"/>
            <a:ext cx="5856819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400" b="1" dirty="0">
                <a:ln w="3810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Zlomky se stejnými jmenovateli sčítáme tak, že sečteme jejich čitatele a jmenovatele opíšeme.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5380766" y="3808531"/>
                <a:ext cx="79861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766" y="3808531"/>
                <a:ext cx="798617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/>
          <p:cNvSpPr txBox="1"/>
          <p:nvPr/>
        </p:nvSpPr>
        <p:spPr>
          <a:xfrm>
            <a:off x="6152653" y="395833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068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3" grpId="0"/>
      <p:bldP spid="4" grpId="0" animBg="1"/>
      <p:bldP spid="5" grpId="0" animBg="1"/>
      <p:bldP spid="22" grpId="0" animBg="1"/>
      <p:bldP spid="27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9376" y="188640"/>
            <a:ext cx="112332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54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Několik příkladů na procvičení: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907937"/>
              </p:ext>
            </p:extLst>
          </p:nvPr>
        </p:nvGraphicFramePr>
        <p:xfrm>
          <a:off x="639131" y="3397886"/>
          <a:ext cx="191634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4" imgW="952200" imgH="393480" progId="Equation.DSMT4">
                  <p:embed/>
                </p:oleObj>
              </mc:Choice>
              <mc:Fallback>
                <p:oleObj name="Equation" r:id="rId4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131" y="3397886"/>
                        <a:ext cx="1916342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84375"/>
              </p:ext>
            </p:extLst>
          </p:nvPr>
        </p:nvGraphicFramePr>
        <p:xfrm>
          <a:off x="639131" y="4437112"/>
          <a:ext cx="2095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6" imgW="1041120" imgH="393480" progId="Equation.DSMT4">
                  <p:embed/>
                </p:oleObj>
              </mc:Choice>
              <mc:Fallback>
                <p:oleObj name="Equation" r:id="rId6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9131" y="4437112"/>
                        <a:ext cx="209550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24460"/>
              </p:ext>
            </p:extLst>
          </p:nvPr>
        </p:nvGraphicFramePr>
        <p:xfrm>
          <a:off x="623392" y="5445224"/>
          <a:ext cx="24526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8" imgW="1218960" imgH="393480" progId="Equation.DSMT4">
                  <p:embed/>
                </p:oleObj>
              </mc:Choice>
              <mc:Fallback>
                <p:oleObj name="Equation" r:id="rId8" imgW="1218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3392" y="5445224"/>
                        <a:ext cx="2452687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865499"/>
              </p:ext>
            </p:extLst>
          </p:nvPr>
        </p:nvGraphicFramePr>
        <p:xfrm>
          <a:off x="4583832" y="3400942"/>
          <a:ext cx="16605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10" imgW="825480" imgH="393480" progId="Equation.DSMT4">
                  <p:embed/>
                </p:oleObj>
              </mc:Choice>
              <mc:Fallback>
                <p:oleObj name="Equation" r:id="rId10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83832" y="3400942"/>
                        <a:ext cx="16605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57705"/>
              </p:ext>
            </p:extLst>
          </p:nvPr>
        </p:nvGraphicFramePr>
        <p:xfrm>
          <a:off x="4606050" y="4437112"/>
          <a:ext cx="1993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12" imgW="990360" imgH="393480" progId="Equation.DSMT4">
                  <p:embed/>
                </p:oleObj>
              </mc:Choice>
              <mc:Fallback>
                <p:oleObj name="Equation" r:id="rId12" imgW="990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06050" y="4437112"/>
                        <a:ext cx="199390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615003"/>
              </p:ext>
            </p:extLst>
          </p:nvPr>
        </p:nvGraphicFramePr>
        <p:xfrm>
          <a:off x="4606050" y="5506980"/>
          <a:ext cx="25542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14" imgW="1269720" imgH="393480" progId="Equation.DSMT4">
                  <p:embed/>
                </p:oleObj>
              </mc:Choice>
              <mc:Fallback>
                <p:oleObj name="Equation" r:id="rId14" imgW="1269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06050" y="5506980"/>
                        <a:ext cx="2554288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42247" y="2285773"/>
            <a:ext cx="453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Které číslo patří na volné místo?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202491" y="3332265"/>
            <a:ext cx="352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381649" y="4305878"/>
            <a:ext cx="352982" cy="461665"/>
          </a:xfrm>
          <a:prstGeom prst="rect">
            <a:avLst/>
          </a:prstGeom>
          <a:solidFill>
            <a:srgbClr val="F8F6E3"/>
          </a:solidFill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625188" y="5345953"/>
            <a:ext cx="450891" cy="461665"/>
          </a:xfrm>
          <a:prstGeom prst="rect">
            <a:avLst/>
          </a:prstGeom>
          <a:solidFill>
            <a:srgbClr val="EEF0D4"/>
          </a:solidFill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19509" y="3263307"/>
            <a:ext cx="352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272491" y="4305878"/>
            <a:ext cx="38106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53552" y="5375242"/>
            <a:ext cx="450560" cy="461665"/>
          </a:xfrm>
          <a:prstGeom prst="rect">
            <a:avLst/>
          </a:prstGeom>
          <a:solidFill>
            <a:srgbClr val="EEF0D4"/>
          </a:solidFill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2060931" y="4253023"/>
            <a:ext cx="576064" cy="45719"/>
            <a:chOff x="7392144" y="3540125"/>
            <a:chExt cx="864096" cy="32891"/>
          </a:xfrm>
        </p:grpSpPr>
        <p:cxnSp>
          <p:nvCxnSpPr>
            <p:cNvPr id="18" name="Přímá spojnice 17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kupina 19"/>
          <p:cNvGrpSpPr/>
          <p:nvPr/>
        </p:nvGrpSpPr>
        <p:grpSpPr>
          <a:xfrm>
            <a:off x="2267441" y="5300234"/>
            <a:ext cx="576064" cy="45719"/>
            <a:chOff x="7392144" y="3540125"/>
            <a:chExt cx="864096" cy="32891"/>
          </a:xfrm>
        </p:grpSpPr>
        <p:cxnSp>
          <p:nvCxnSpPr>
            <p:cNvPr id="21" name="Přímá spojnice 20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Skupina 22"/>
          <p:cNvGrpSpPr/>
          <p:nvPr/>
        </p:nvGrpSpPr>
        <p:grpSpPr>
          <a:xfrm>
            <a:off x="2555473" y="6279757"/>
            <a:ext cx="576064" cy="45719"/>
            <a:chOff x="7392144" y="3540125"/>
            <a:chExt cx="864096" cy="32891"/>
          </a:xfrm>
        </p:grpSpPr>
        <p:cxnSp>
          <p:nvCxnSpPr>
            <p:cNvPr id="24" name="Přímá spojnice 23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5906698" y="4241232"/>
            <a:ext cx="576064" cy="45719"/>
            <a:chOff x="7392144" y="3540125"/>
            <a:chExt cx="864096" cy="32891"/>
          </a:xfrm>
        </p:grpSpPr>
        <p:cxnSp>
          <p:nvCxnSpPr>
            <p:cNvPr id="27" name="Přímá spojnice 26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28"/>
          <p:cNvGrpSpPr/>
          <p:nvPr/>
        </p:nvGrpSpPr>
        <p:grpSpPr>
          <a:xfrm>
            <a:off x="6174989" y="5306663"/>
            <a:ext cx="576064" cy="45719"/>
            <a:chOff x="7392144" y="3540125"/>
            <a:chExt cx="864096" cy="32891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6603465" y="6390614"/>
            <a:ext cx="576064" cy="45719"/>
            <a:chOff x="7392144" y="3540125"/>
            <a:chExt cx="864096" cy="32891"/>
          </a:xfrm>
        </p:grpSpPr>
        <p:cxnSp>
          <p:nvCxnSpPr>
            <p:cNvPr id="33" name="Přímá spojnice 32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32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Výseč 50"/>
          <p:cNvSpPr/>
          <p:nvPr/>
        </p:nvSpPr>
        <p:spPr>
          <a:xfrm>
            <a:off x="5367189" y="1997240"/>
            <a:ext cx="1440160" cy="1440160"/>
          </a:xfrm>
          <a:prstGeom prst="pie">
            <a:avLst>
              <a:gd name="adj1" fmla="val 5388252"/>
              <a:gd name="adj2" fmla="val 2727061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50" name="Výseč 49"/>
          <p:cNvSpPr/>
          <p:nvPr/>
        </p:nvSpPr>
        <p:spPr>
          <a:xfrm>
            <a:off x="1046709" y="1988840"/>
            <a:ext cx="1440160" cy="1440160"/>
          </a:xfrm>
          <a:prstGeom prst="pie">
            <a:avLst>
              <a:gd name="adj1" fmla="val 5398085"/>
              <a:gd name="adj2" fmla="val 10790010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7368" y="188640"/>
            <a:ext cx="8856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54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Sčítání zlomků: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9093" y="1111970"/>
            <a:ext cx="5832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800" b="1" dirty="0">
                <a:ln w="38100">
                  <a:solidFill>
                    <a:sysClr val="windowText" lastClr="000000"/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2) S různými jmenovateli:</a:t>
            </a:r>
          </a:p>
        </p:txBody>
      </p:sp>
      <p:sp>
        <p:nvSpPr>
          <p:cNvPr id="4" name="Ovál 3"/>
          <p:cNvSpPr/>
          <p:nvPr/>
        </p:nvSpPr>
        <p:spPr>
          <a:xfrm>
            <a:off x="1055440" y="1988840"/>
            <a:ext cx="1440160" cy="14401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Výseč 4"/>
          <p:cNvSpPr/>
          <p:nvPr/>
        </p:nvSpPr>
        <p:spPr>
          <a:xfrm>
            <a:off x="3206949" y="2000943"/>
            <a:ext cx="1440160" cy="1440160"/>
          </a:xfrm>
          <a:prstGeom prst="pie">
            <a:avLst>
              <a:gd name="adj1" fmla="val 10833673"/>
              <a:gd name="adj2" fmla="val 268743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1055440" y="2714031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>
            <a:stCxn id="4" idx="4"/>
            <a:endCxn id="4" idx="0"/>
          </p:cNvCxnSpPr>
          <p:nvPr/>
        </p:nvCxnSpPr>
        <p:spPr>
          <a:xfrm flipV="1">
            <a:off x="1775520" y="1988840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stCxn id="4" idx="3"/>
            <a:endCxn id="4" idx="7"/>
          </p:cNvCxnSpPr>
          <p:nvPr/>
        </p:nvCxnSpPr>
        <p:spPr>
          <a:xfrm flipV="1">
            <a:off x="1266347" y="219974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stCxn id="4" idx="1"/>
            <a:endCxn id="4" idx="5"/>
          </p:cNvCxnSpPr>
          <p:nvPr/>
        </p:nvCxnSpPr>
        <p:spPr>
          <a:xfrm>
            <a:off x="1266347" y="219974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3206949" y="1997240"/>
            <a:ext cx="1440160" cy="14401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>
            <a:off x="3206949" y="2716560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22" idx="4"/>
            <a:endCxn id="22" idx="0"/>
          </p:cNvCxnSpPr>
          <p:nvPr/>
        </p:nvCxnSpPr>
        <p:spPr>
          <a:xfrm flipV="1">
            <a:off x="3927029" y="1997240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22" idx="3"/>
            <a:endCxn id="22" idx="7"/>
          </p:cNvCxnSpPr>
          <p:nvPr/>
        </p:nvCxnSpPr>
        <p:spPr>
          <a:xfrm flipV="1">
            <a:off x="3417856" y="220814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22" idx="1"/>
            <a:endCxn id="22" idx="5"/>
          </p:cNvCxnSpPr>
          <p:nvPr/>
        </p:nvCxnSpPr>
        <p:spPr>
          <a:xfrm>
            <a:off x="3417856" y="220814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ál 26"/>
          <p:cNvSpPr/>
          <p:nvPr/>
        </p:nvSpPr>
        <p:spPr>
          <a:xfrm>
            <a:off x="5367189" y="1997260"/>
            <a:ext cx="1440160" cy="14401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28" name="Přímá spojnice 27"/>
          <p:cNvCxnSpPr/>
          <p:nvPr/>
        </p:nvCxnSpPr>
        <p:spPr>
          <a:xfrm>
            <a:off x="5367189" y="2721701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27" idx="4"/>
            <a:endCxn id="27" idx="0"/>
          </p:cNvCxnSpPr>
          <p:nvPr/>
        </p:nvCxnSpPr>
        <p:spPr>
          <a:xfrm flipV="1">
            <a:off x="6087269" y="1997260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27" idx="3"/>
            <a:endCxn id="27" idx="7"/>
          </p:cNvCxnSpPr>
          <p:nvPr/>
        </p:nvCxnSpPr>
        <p:spPr>
          <a:xfrm flipV="1">
            <a:off x="5578096" y="220816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>
            <a:stCxn id="27" idx="1"/>
            <a:endCxn id="27" idx="5"/>
          </p:cNvCxnSpPr>
          <p:nvPr/>
        </p:nvCxnSpPr>
        <p:spPr>
          <a:xfrm>
            <a:off x="5578096" y="2208167"/>
            <a:ext cx="1018346" cy="1018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2664364" y="252425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858016" y="253189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1060476" y="3808531"/>
                <a:ext cx="39466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76" y="3808531"/>
                <a:ext cx="394660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3729699" y="3799450"/>
                <a:ext cx="394660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699" y="3799450"/>
                <a:ext cx="39466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6442653" y="3810671"/>
                <a:ext cx="394660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653" y="3810671"/>
                <a:ext cx="394660" cy="6108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ovéPole 56"/>
          <p:cNvSpPr txBox="1"/>
          <p:nvPr/>
        </p:nvSpPr>
        <p:spPr>
          <a:xfrm>
            <a:off x="2682857" y="392115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4912532" y="396080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7176120" y="481027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Úkol : </a:t>
            </a:r>
          </a:p>
          <a:p>
            <a:pPr marL="342900" indent="-342900">
              <a:buFontTx/>
              <a:buAutoNum type="arabicParenR"/>
            </a:pPr>
            <a:r>
              <a:rPr lang="cs-CZ" dirty="0">
                <a:solidFill>
                  <a:prstClr val="black"/>
                </a:solidFill>
              </a:rPr>
              <a:t>Narýsujte vedle sebe tři kruhy </a:t>
            </a:r>
          </a:p>
          <a:p>
            <a:r>
              <a:rPr lang="cs-CZ" dirty="0">
                <a:solidFill>
                  <a:prstClr val="black"/>
                </a:solidFill>
              </a:rPr>
              <a:t>    K(r;2 cm), s mezerou mezi kruhy </a:t>
            </a:r>
          </a:p>
          <a:p>
            <a:r>
              <a:rPr lang="cs-CZ" dirty="0">
                <a:solidFill>
                  <a:prstClr val="black"/>
                </a:solidFill>
              </a:rPr>
              <a:t>    2 cm. 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7187219" y="163519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2) První kruh rozdělte na čtvrtiny a </a:t>
            </a:r>
          </a:p>
          <a:p>
            <a:r>
              <a:rPr lang="cs-CZ" dirty="0">
                <a:solidFill>
                  <a:prstClr val="black"/>
                </a:solidFill>
              </a:rPr>
              <a:t>    vybarvěte 1 výseč.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7215222" y="346856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5) Převedeme zlomky na společného </a:t>
            </a:r>
          </a:p>
          <a:p>
            <a:r>
              <a:rPr lang="cs-CZ" dirty="0">
                <a:solidFill>
                  <a:prstClr val="black"/>
                </a:solidFill>
              </a:rPr>
              <a:t>    jmenovatele (první zlomek </a:t>
            </a:r>
          </a:p>
          <a:p>
            <a:r>
              <a:rPr lang="cs-CZ" dirty="0">
                <a:solidFill>
                  <a:prstClr val="black"/>
                </a:solidFill>
              </a:rPr>
              <a:t>    rozšíříme dvěma)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7195117" y="224685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3) Druhý kruh rozdělíme na 8 dílů a </a:t>
            </a:r>
          </a:p>
          <a:p>
            <a:r>
              <a:rPr lang="cs-CZ" dirty="0">
                <a:solidFill>
                  <a:prstClr val="black"/>
                </a:solidFill>
              </a:rPr>
              <a:t>    vybarvíme 5 výsečí.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7195117" y="284702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4) Zapíšeme zlomkem, jaké části </a:t>
            </a:r>
          </a:p>
          <a:p>
            <a:r>
              <a:rPr lang="cs-CZ" dirty="0">
                <a:solidFill>
                  <a:prstClr val="black"/>
                </a:solidFill>
              </a:rPr>
              <a:t>    kruhů jsme vybarvili.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7180074" y="4327663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6) Třetí kruh rozdělíme na osminy a </a:t>
            </a:r>
          </a:p>
          <a:p>
            <a:r>
              <a:rPr lang="cs-CZ" dirty="0">
                <a:solidFill>
                  <a:prstClr val="black"/>
                </a:solidFill>
              </a:rPr>
              <a:t>    vybarvíme součet barevných dílů    </a:t>
            </a:r>
          </a:p>
          <a:p>
            <a:r>
              <a:rPr lang="cs-CZ" dirty="0">
                <a:solidFill>
                  <a:prstClr val="black"/>
                </a:solidFill>
              </a:rPr>
              <a:t>    z prvního a druhého kruhu.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7231032" y="52617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7) Mezi kruhy a zlomky vložíme </a:t>
            </a:r>
          </a:p>
          <a:p>
            <a:r>
              <a:rPr lang="cs-CZ" dirty="0">
                <a:solidFill>
                  <a:prstClr val="black"/>
                </a:solidFill>
              </a:rPr>
              <a:t>    matematické operátory.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7216244" y="590809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8) Vybarvený počet dílů ve třetím </a:t>
            </a:r>
          </a:p>
          <a:p>
            <a:r>
              <a:rPr lang="cs-CZ" dirty="0">
                <a:solidFill>
                  <a:prstClr val="black"/>
                </a:solidFill>
              </a:rPr>
              <a:t>    kruhu vyjádříme zlomkem.</a:t>
            </a:r>
          </a:p>
        </p:txBody>
      </p:sp>
      <p:sp>
        <p:nvSpPr>
          <p:cNvPr id="67" name="Obdélník 66"/>
          <p:cNvSpPr/>
          <p:nvPr/>
        </p:nvSpPr>
        <p:spPr>
          <a:xfrm>
            <a:off x="429093" y="4408729"/>
            <a:ext cx="21129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b="1" dirty="0">
                <a:ln w="6350"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Závěr:</a:t>
            </a:r>
          </a:p>
        </p:txBody>
      </p:sp>
      <p:sp>
        <p:nvSpPr>
          <p:cNvPr id="68" name="Obdélník 67"/>
          <p:cNvSpPr/>
          <p:nvPr/>
        </p:nvSpPr>
        <p:spPr>
          <a:xfrm>
            <a:off x="576826" y="4776108"/>
            <a:ext cx="6610393" cy="1631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0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Zlomky s různými jmenovateli sčítáme tak, že: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je převedeme na společného jmenovatele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takto upravené zlomky se stejnými jmenovateli sečteme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5380766" y="3808531"/>
                <a:ext cx="79861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766" y="3808531"/>
                <a:ext cx="798617" cy="6183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/>
          <p:cNvSpPr txBox="1"/>
          <p:nvPr/>
        </p:nvSpPr>
        <p:spPr>
          <a:xfrm>
            <a:off x="6152653" y="395833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390822" y="396442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1659994" y="3824475"/>
                <a:ext cx="39466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994" y="3824475"/>
                <a:ext cx="394660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3" grpId="0"/>
      <p:bldP spid="4" grpId="0" animBg="1"/>
      <p:bldP spid="5" grpId="0" animBg="1"/>
      <p:bldP spid="22" grpId="0" animBg="1"/>
      <p:bldP spid="27" grpId="0" animBg="1"/>
      <p:bldP spid="52" grpId="0"/>
      <p:bldP spid="53" grpId="0"/>
      <p:bldP spid="54" grpId="0"/>
      <p:bldP spid="54" grpId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39" grpId="0"/>
      <p:bldP spid="40" grpId="0"/>
      <p:bldP spid="41" grpId="0"/>
      <p:bldP spid="41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7368" y="188640"/>
            <a:ext cx="8856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5400" b="1" dirty="0">
                <a:ln w="3810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Sčítání zlomků: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9093" y="1111970"/>
            <a:ext cx="5832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800" b="1" dirty="0">
                <a:ln w="38100">
                  <a:solidFill>
                    <a:sysClr val="windowText" lastClr="000000"/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2) S různými jmenovateli:</a:t>
            </a:r>
          </a:p>
        </p:txBody>
      </p:sp>
      <p:sp>
        <p:nvSpPr>
          <p:cNvPr id="4" name="Obdélník 3"/>
          <p:cNvSpPr/>
          <p:nvPr/>
        </p:nvSpPr>
        <p:spPr>
          <a:xfrm>
            <a:off x="551384" y="1742912"/>
            <a:ext cx="871296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0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Zlomky s různými jmenovateli sčítáme tak, že: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je převedeme na společného jmenovatele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takto upravené zlomky se stejnými jmenovateli sečteme</a:t>
            </a:r>
          </a:p>
        </p:txBody>
      </p:sp>
      <p:sp>
        <p:nvSpPr>
          <p:cNvPr id="5" name="Obdélník 4"/>
          <p:cNvSpPr/>
          <p:nvPr/>
        </p:nvSpPr>
        <p:spPr>
          <a:xfrm>
            <a:off x="569144" y="2881685"/>
            <a:ext cx="11143480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2000" b="1" dirty="0">
                <a:ln w="38100">
                  <a:solidFill>
                    <a:srgbClr val="C0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Jak již víme, společného jmenovatele zlomků můžeme nalézt dvěma způsoby: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jako součin jmenovatelů</a:t>
            </a:r>
          </a:p>
          <a:p>
            <a:endParaRPr lang="cs-CZ" sz="2000" b="1" dirty="0">
              <a:ln w="38100">
                <a:solidFill>
                  <a:sysClr val="windowText" lastClr="000000"/>
                </a:solidFill>
              </a:ln>
              <a:solidFill>
                <a:srgbClr val="C43D1F"/>
              </a:solidFill>
            </a:endParaRPr>
          </a:p>
          <a:p>
            <a:endParaRPr lang="cs-CZ" sz="2000" b="1" dirty="0">
              <a:ln w="38100">
                <a:solidFill>
                  <a:sysClr val="windowText" lastClr="000000"/>
                </a:solidFill>
              </a:ln>
              <a:solidFill>
                <a:srgbClr val="C43D1F"/>
              </a:solidFill>
            </a:endParaRPr>
          </a:p>
          <a:p>
            <a:endParaRPr lang="cs-CZ" sz="2000" b="1" dirty="0">
              <a:ln w="38100">
                <a:solidFill>
                  <a:sysClr val="windowText" lastClr="000000"/>
                </a:solidFill>
              </a:ln>
              <a:solidFill>
                <a:srgbClr val="C43D1F"/>
              </a:solidFill>
            </a:endParaRPr>
          </a:p>
          <a:p>
            <a:endParaRPr lang="cs-CZ" sz="2000" b="1" dirty="0">
              <a:ln w="38100">
                <a:solidFill>
                  <a:sysClr val="windowText" lastClr="000000"/>
                </a:solidFill>
              </a:ln>
              <a:solidFill>
                <a:srgbClr val="C43D1F"/>
              </a:solidFill>
            </a:endParaRPr>
          </a:p>
          <a:p>
            <a:r>
              <a:rPr lang="cs-CZ" sz="20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2) jako nejmenší společný násobek jmenovatelů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97104"/>
              </p:ext>
            </p:extLst>
          </p:nvPr>
        </p:nvGraphicFramePr>
        <p:xfrm>
          <a:off x="983432" y="4077072"/>
          <a:ext cx="958575" cy="76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5" imgW="495000" imgH="393480" progId="Equation.DSMT4">
                  <p:embed/>
                </p:oleObj>
              </mc:Choice>
              <mc:Fallback>
                <p:oleObj name="Equation" r:id="rId5" imgW="495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3432" y="4077072"/>
                        <a:ext cx="958575" cy="761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292798"/>
              </p:ext>
            </p:extLst>
          </p:nvPr>
        </p:nvGraphicFramePr>
        <p:xfrm>
          <a:off x="1996042" y="4077072"/>
          <a:ext cx="1349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6042" y="4077072"/>
                        <a:ext cx="13493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86262"/>
              </p:ext>
            </p:extLst>
          </p:nvPr>
        </p:nvGraphicFramePr>
        <p:xfrm>
          <a:off x="3399452" y="4093046"/>
          <a:ext cx="11795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99452" y="4093046"/>
                        <a:ext cx="117951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93951"/>
              </p:ext>
            </p:extLst>
          </p:nvPr>
        </p:nvGraphicFramePr>
        <p:xfrm>
          <a:off x="4650763" y="4093046"/>
          <a:ext cx="663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11" imgW="342720" imgH="393480" progId="Equation.DSMT4">
                  <p:embed/>
                </p:oleObj>
              </mc:Choice>
              <mc:Fallback>
                <p:oleObj name="Equation" r:id="rId11" imgW="34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50763" y="4093046"/>
                        <a:ext cx="6635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11993"/>
              </p:ext>
            </p:extLst>
          </p:nvPr>
        </p:nvGraphicFramePr>
        <p:xfrm>
          <a:off x="5396646" y="4093046"/>
          <a:ext cx="6397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13" imgW="330120" imgH="393480" progId="Equation.DSMT4">
                  <p:embed/>
                </p:oleObj>
              </mc:Choice>
              <mc:Fallback>
                <p:oleObj name="Equation" r:id="rId13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96646" y="4093046"/>
                        <a:ext cx="63976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226202"/>
              </p:ext>
            </p:extLst>
          </p:nvPr>
        </p:nvGraphicFramePr>
        <p:xfrm>
          <a:off x="6036409" y="4093046"/>
          <a:ext cx="5413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15" imgW="279360" imgH="393480" progId="Equation.DSMT4">
                  <p:embed/>
                </p:oleObj>
              </mc:Choice>
              <mc:Fallback>
                <p:oleObj name="Equation" r:id="rId15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6409" y="4093046"/>
                        <a:ext cx="54133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43121"/>
              </p:ext>
            </p:extLst>
          </p:nvPr>
        </p:nvGraphicFramePr>
        <p:xfrm>
          <a:off x="953577" y="5653403"/>
          <a:ext cx="9588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17" imgW="495000" imgH="393480" progId="Equation.DSMT4">
                  <p:embed/>
                </p:oleObj>
              </mc:Choice>
              <mc:Fallback>
                <p:oleObj name="Equation" r:id="rId17" imgW="495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53577" y="5653403"/>
                        <a:ext cx="9588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279414"/>
              </p:ext>
            </p:extLst>
          </p:nvPr>
        </p:nvGraphicFramePr>
        <p:xfrm>
          <a:off x="2087563" y="5653088"/>
          <a:ext cx="1033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19" imgW="533160" imgH="393480" progId="Equation.DSMT4">
                  <p:embed/>
                </p:oleObj>
              </mc:Choice>
              <mc:Fallback>
                <p:oleObj name="Equation" r:id="rId19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87563" y="5653088"/>
                        <a:ext cx="103346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093089"/>
              </p:ext>
            </p:extLst>
          </p:nvPr>
        </p:nvGraphicFramePr>
        <p:xfrm>
          <a:off x="3140783" y="5648405"/>
          <a:ext cx="6397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21" imgW="330120" imgH="393480" progId="Equation.DSMT4">
                  <p:embed/>
                </p:oleObj>
              </mc:Choice>
              <mc:Fallback>
                <p:oleObj name="Equation" r:id="rId21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40783" y="5648405"/>
                        <a:ext cx="639763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443490"/>
              </p:ext>
            </p:extLst>
          </p:nvPr>
        </p:nvGraphicFramePr>
        <p:xfrm>
          <a:off x="3808044" y="5668367"/>
          <a:ext cx="5413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23" imgW="279360" imgH="393480" progId="Equation.DSMT4">
                  <p:embed/>
                </p:oleObj>
              </mc:Choice>
              <mc:Fallback>
                <p:oleObj name="Equation" r:id="rId23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08044" y="5668367"/>
                        <a:ext cx="54133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6984945" y="3552795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 sečtení zlomků výsledek pokrátíme do základního tvaru resp. převedeme na smíšené číslo. 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6019045" y="4892555"/>
            <a:ext cx="576064" cy="45719"/>
            <a:chOff x="7392144" y="3540125"/>
            <a:chExt cx="864096" cy="32891"/>
          </a:xfrm>
        </p:grpSpPr>
        <p:cxnSp>
          <p:nvCxnSpPr>
            <p:cNvPr id="19" name="Přímá spojnice 18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20"/>
          <p:cNvGrpSpPr/>
          <p:nvPr/>
        </p:nvGrpSpPr>
        <p:grpSpPr>
          <a:xfrm>
            <a:off x="3808044" y="6451327"/>
            <a:ext cx="576064" cy="45719"/>
            <a:chOff x="7392144" y="3540125"/>
            <a:chExt cx="864096" cy="32891"/>
          </a:xfrm>
        </p:grpSpPr>
        <p:cxnSp>
          <p:nvCxnSpPr>
            <p:cNvPr id="22" name="Přímá spojnice 21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2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uiExpand="1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7368" y="188640"/>
            <a:ext cx="113052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3200" b="1" dirty="0">
                <a:ln w="3810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Proč používat </a:t>
            </a:r>
            <a:r>
              <a:rPr lang="cs-CZ" sz="3200" b="1" dirty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nejmenší</a:t>
            </a:r>
            <a:r>
              <a:rPr lang="cs-CZ" sz="3200" b="1" dirty="0">
                <a:ln w="38100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společný násobek jmenovatelů a ne společný násobek?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3030" y="1264015"/>
            <a:ext cx="23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Uveďme si příklad: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610818"/>
              </p:ext>
            </p:extLst>
          </p:nvPr>
        </p:nvGraphicFramePr>
        <p:xfrm>
          <a:off x="623391" y="2060848"/>
          <a:ext cx="160275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4" imgW="876240" imgH="393480" progId="Equation.DSMT4">
                  <p:embed/>
                </p:oleObj>
              </mc:Choice>
              <mc:Fallback>
                <p:oleObj name="Equation" r:id="rId4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391" y="2060848"/>
                        <a:ext cx="160275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953170"/>
              </p:ext>
            </p:extLst>
          </p:nvPr>
        </p:nvGraphicFramePr>
        <p:xfrm>
          <a:off x="2279576" y="2061790"/>
          <a:ext cx="31575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6" imgW="1726920" imgH="393480" progId="Equation.DSMT4">
                  <p:embed/>
                </p:oleObj>
              </mc:Choice>
              <mc:Fallback>
                <p:oleObj name="Equation" r:id="rId6" imgW="1726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9576" y="2061790"/>
                        <a:ext cx="3157537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028590"/>
              </p:ext>
            </p:extLst>
          </p:nvPr>
        </p:nvGraphicFramePr>
        <p:xfrm>
          <a:off x="5502750" y="2069719"/>
          <a:ext cx="2300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8" imgW="1257120" imgH="393480" progId="Equation.DSMT4">
                  <p:embed/>
                </p:oleObj>
              </mc:Choice>
              <mc:Fallback>
                <p:oleObj name="Equation" r:id="rId8" imgW="1257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2750" y="2069719"/>
                        <a:ext cx="2300288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95416"/>
              </p:ext>
            </p:extLst>
          </p:nvPr>
        </p:nvGraphicFramePr>
        <p:xfrm>
          <a:off x="7868675" y="2060203"/>
          <a:ext cx="9064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10" imgW="495000" imgH="393480" progId="Equation.DSMT4">
                  <p:embed/>
                </p:oleObj>
              </mc:Choice>
              <mc:Fallback>
                <p:oleObj name="Equation" r:id="rId10" imgW="495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68675" y="2060203"/>
                        <a:ext cx="906463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15062"/>
              </p:ext>
            </p:extLst>
          </p:nvPr>
        </p:nvGraphicFramePr>
        <p:xfrm>
          <a:off x="6996420" y="1437450"/>
          <a:ext cx="39782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12" imgW="2171520" imgH="203040" progId="Equation.DSMT4">
                  <p:embed/>
                </p:oleObj>
              </mc:Choice>
              <mc:Fallback>
                <p:oleObj name="Equation" r:id="rId12" imgW="2171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96420" y="1437450"/>
                        <a:ext cx="39782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682595"/>
              </p:ext>
            </p:extLst>
          </p:nvPr>
        </p:nvGraphicFramePr>
        <p:xfrm>
          <a:off x="8862450" y="2060202"/>
          <a:ext cx="627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14" imgW="342720" imgH="393480" progId="Equation.DSMT4">
                  <p:embed/>
                </p:oleObj>
              </mc:Choice>
              <mc:Fallback>
                <p:oleObj name="Equation" r:id="rId14" imgW="34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62450" y="2060202"/>
                        <a:ext cx="627063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075822"/>
              </p:ext>
            </p:extLst>
          </p:nvPr>
        </p:nvGraphicFramePr>
        <p:xfrm>
          <a:off x="9575392" y="2069719"/>
          <a:ext cx="533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16" imgW="291960" imgH="393480" progId="Equation.DSMT4">
                  <p:embed/>
                </p:oleObj>
              </mc:Choice>
              <mc:Fallback>
                <p:oleObj name="Equation" r:id="rId16" imgW="291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575392" y="2069719"/>
                        <a:ext cx="5334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663395"/>
              </p:ext>
            </p:extLst>
          </p:nvPr>
        </p:nvGraphicFramePr>
        <p:xfrm>
          <a:off x="623390" y="4005064"/>
          <a:ext cx="160275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Equation" r:id="rId18" imgW="876240" imgH="393480" progId="Equation.DSMT4">
                  <p:embed/>
                </p:oleObj>
              </mc:Choice>
              <mc:Fallback>
                <p:oleObj name="Equation" r:id="rId18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3390" y="4005064"/>
                        <a:ext cx="160275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521741"/>
              </p:ext>
            </p:extLst>
          </p:nvPr>
        </p:nvGraphicFramePr>
        <p:xfrm>
          <a:off x="2185988" y="4005263"/>
          <a:ext cx="17907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Equation" r:id="rId20" imgW="977760" imgH="393480" progId="Equation.DSMT4">
                  <p:embed/>
                </p:oleObj>
              </mc:Choice>
              <mc:Fallback>
                <p:oleObj name="Equation" r:id="rId20" imgW="977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85988" y="4005263"/>
                        <a:ext cx="1790700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36120"/>
              </p:ext>
            </p:extLst>
          </p:nvPr>
        </p:nvGraphicFramePr>
        <p:xfrm>
          <a:off x="4079776" y="3997207"/>
          <a:ext cx="160275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22" imgW="876240" imgH="393480" progId="Equation.DSMT4">
                  <p:embed/>
                </p:oleObj>
              </mc:Choice>
              <mc:Fallback>
                <p:oleObj name="Equation" r:id="rId22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79776" y="3997207"/>
                        <a:ext cx="160275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852202"/>
              </p:ext>
            </p:extLst>
          </p:nvPr>
        </p:nvGraphicFramePr>
        <p:xfrm>
          <a:off x="5830315" y="3996562"/>
          <a:ext cx="627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24" imgW="342720" imgH="393480" progId="Equation.DSMT4">
                  <p:embed/>
                </p:oleObj>
              </mc:Choice>
              <mc:Fallback>
                <p:oleObj name="Equation" r:id="rId24" imgW="34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830315" y="3996562"/>
                        <a:ext cx="627063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723979"/>
              </p:ext>
            </p:extLst>
          </p:nvPr>
        </p:nvGraphicFramePr>
        <p:xfrm>
          <a:off x="6463020" y="3996561"/>
          <a:ext cx="533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26" imgW="291960" imgH="393480" progId="Equation.DSMT4">
                  <p:embed/>
                </p:oleObj>
              </mc:Choice>
              <mc:Fallback>
                <p:oleObj name="Equation" r:id="rId26" imgW="291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63020" y="3996561"/>
                        <a:ext cx="5334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 16"/>
          <p:cNvSpPr/>
          <p:nvPr/>
        </p:nvSpPr>
        <p:spPr>
          <a:xfrm>
            <a:off x="565733" y="4968563"/>
            <a:ext cx="11146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cap="all" dirty="0">
                <a:ln w="285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 uvedeného příkladu je naprosto jasné, že použitím nejmenšího společného násobku jako společného jmenovatele se vyhneme pracnému počítání s velkými čísly a výpočet je podstatně jednodušší.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60188" y="1633347"/>
            <a:ext cx="358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Použití společného násobku: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63741" y="3392194"/>
            <a:ext cx="49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Použití nejmenšího společného násobku: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6441688" y="4774345"/>
            <a:ext cx="576064" cy="45719"/>
            <a:chOff x="7392144" y="3540125"/>
            <a:chExt cx="864096" cy="32891"/>
          </a:xfrm>
        </p:grpSpPr>
        <p:cxnSp>
          <p:nvCxnSpPr>
            <p:cNvPr id="21" name="Přímá spojnice 20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Skupina 22"/>
          <p:cNvGrpSpPr/>
          <p:nvPr/>
        </p:nvGrpSpPr>
        <p:grpSpPr>
          <a:xfrm>
            <a:off x="9554060" y="2875125"/>
            <a:ext cx="576064" cy="45719"/>
            <a:chOff x="7392144" y="3540125"/>
            <a:chExt cx="864096" cy="32891"/>
          </a:xfrm>
        </p:grpSpPr>
        <p:cxnSp>
          <p:nvCxnSpPr>
            <p:cNvPr id="24" name="Přímá spojnice 23"/>
            <p:cNvCxnSpPr/>
            <p:nvPr/>
          </p:nvCxnSpPr>
          <p:spPr>
            <a:xfrm>
              <a:off x="7392144" y="3540125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7392144" y="357301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24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07368" y="188640"/>
            <a:ext cx="10441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sz="5400" b="1" dirty="0">
                <a:ln w="38100">
                  <a:solidFill>
                    <a:sysClr val="windowText" lastClr="000000"/>
                  </a:solidFill>
                </a:ln>
                <a:solidFill>
                  <a:srgbClr val="C43D1F"/>
                </a:solidFill>
              </a:rPr>
              <a:t>Postup při sčítání zlomků: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05504"/>
              </p:ext>
            </p:extLst>
          </p:nvPr>
        </p:nvGraphicFramePr>
        <p:xfrm>
          <a:off x="1271464" y="2276871"/>
          <a:ext cx="720080" cy="186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1464" y="2276871"/>
                        <a:ext cx="720080" cy="1860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1995"/>
              </p:ext>
            </p:extLst>
          </p:nvPr>
        </p:nvGraphicFramePr>
        <p:xfrm>
          <a:off x="2351584" y="2876774"/>
          <a:ext cx="66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51584" y="2876774"/>
                        <a:ext cx="6604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62301"/>
              </p:ext>
            </p:extLst>
          </p:nvPr>
        </p:nvGraphicFramePr>
        <p:xfrm>
          <a:off x="3287688" y="2276871"/>
          <a:ext cx="6604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8" imgW="139680" imgH="393480" progId="Equation.DSMT4">
                  <p:embed/>
                </p:oleObj>
              </mc:Choice>
              <mc:Fallback>
                <p:oleObj name="Equation" r:id="rId8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87688" y="2276871"/>
                        <a:ext cx="660400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474949"/>
              </p:ext>
            </p:extLst>
          </p:nvPr>
        </p:nvGraphicFramePr>
        <p:xfrm>
          <a:off x="4052069" y="2997424"/>
          <a:ext cx="6000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10" imgW="126720" imgH="114120" progId="Equation.DSMT4">
                  <p:embed/>
                </p:oleObj>
              </mc:Choice>
              <mc:Fallback>
                <p:oleObj name="Equation" r:id="rId10" imgW="126720" imgH="114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52069" y="2997424"/>
                        <a:ext cx="6000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80256" y="5198874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1. Určíme nejmenší společný násobek.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4796433" y="2276528"/>
            <a:ext cx="2290762" cy="1860550"/>
            <a:chOff x="4796433" y="2276528"/>
            <a:chExt cx="2290762" cy="1860550"/>
          </a:xfrm>
        </p:grpSpPr>
        <p:graphicFrame>
          <p:nvGraphicFramePr>
            <p:cNvPr id="9" name="Obj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9205606"/>
                </p:ext>
              </p:extLst>
            </p:nvPr>
          </p:nvGraphicFramePr>
          <p:xfrm>
            <a:off x="4796433" y="2276528"/>
            <a:ext cx="2290762" cy="186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3" name="Equation" r:id="rId12" imgW="507960" imgH="393480" progId="Equation.DSMT4">
                    <p:embed/>
                  </p:oleObj>
                </mc:Choice>
                <mc:Fallback>
                  <p:oleObj name="Equation" r:id="rId12" imgW="5079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796433" y="2276528"/>
                          <a:ext cx="2290762" cy="1860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>
              <a:off x="4845695" y="3451179"/>
              <a:ext cx="720080" cy="576492"/>
            </a:xfrm>
            <a:prstGeom prst="rect">
              <a:avLst/>
            </a:prstGeom>
            <a:solidFill>
              <a:srgbClr val="FEFDF2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12024" y="3451179"/>
              <a:ext cx="720080" cy="576492"/>
            </a:xfrm>
            <a:prstGeom prst="rect">
              <a:avLst/>
            </a:prstGeom>
            <a:solidFill>
              <a:srgbClr val="FEFDF2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210470"/>
              </p:ext>
            </p:extLst>
          </p:nvPr>
        </p:nvGraphicFramePr>
        <p:xfrm>
          <a:off x="4974357" y="2367016"/>
          <a:ext cx="5397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74357" y="2367016"/>
                        <a:ext cx="539750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61314"/>
              </p:ext>
            </p:extLst>
          </p:nvPr>
        </p:nvGraphicFramePr>
        <p:xfrm>
          <a:off x="5486673" y="2453000"/>
          <a:ext cx="66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16" imgW="139680" imgH="139680" progId="Equation.DSMT4">
                  <p:embed/>
                </p:oleObj>
              </mc:Choice>
              <mc:Fallback>
                <p:oleObj name="Equation" r:id="rId16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86673" y="2453000"/>
                        <a:ext cx="6604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075272"/>
              </p:ext>
            </p:extLst>
          </p:nvPr>
        </p:nvGraphicFramePr>
        <p:xfrm>
          <a:off x="6088707" y="2367016"/>
          <a:ext cx="8397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18" imgW="177480" imgH="177480" progId="Equation.DSMT4">
                  <p:embed/>
                </p:oleObj>
              </mc:Choice>
              <mc:Fallback>
                <p:oleObj name="Equation" r:id="rId18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88707" y="2367016"/>
                        <a:ext cx="839788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97769"/>
              </p:ext>
            </p:extLst>
          </p:nvPr>
        </p:nvGraphicFramePr>
        <p:xfrm>
          <a:off x="7075674" y="2997424"/>
          <a:ext cx="6000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20" imgW="126720" imgH="114120" progId="Equation.DSMT4">
                  <p:embed/>
                </p:oleObj>
              </mc:Choice>
              <mc:Fallback>
                <p:oleObj name="Equation" r:id="rId20" imgW="126720" imgH="114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75674" y="2997424"/>
                        <a:ext cx="6000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003977"/>
              </p:ext>
            </p:extLst>
          </p:nvPr>
        </p:nvGraphicFramePr>
        <p:xfrm>
          <a:off x="7672822" y="2276581"/>
          <a:ext cx="1560513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22" imgW="330120" imgH="393480" progId="Equation.DSMT4">
                  <p:embed/>
                </p:oleObj>
              </mc:Choice>
              <mc:Fallback>
                <p:oleObj name="Equation" r:id="rId22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72822" y="2276581"/>
                        <a:ext cx="1560513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992063"/>
              </p:ext>
            </p:extLst>
          </p:nvPr>
        </p:nvGraphicFramePr>
        <p:xfrm>
          <a:off x="9319133" y="2337024"/>
          <a:ext cx="13208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24" imgW="279360" imgH="393480" progId="Equation.DSMT4">
                  <p:embed/>
                </p:oleObj>
              </mc:Choice>
              <mc:Fallback>
                <p:oleObj name="Equation" r:id="rId24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319133" y="2337024"/>
                        <a:ext cx="1320800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635957" y="5653200"/>
            <a:ext cx="1090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2. Zlomky převedeme na společného jmenovatele postupem naznačeným šipkami.</a:t>
            </a:r>
          </a:p>
        </p:txBody>
      </p:sp>
      <p:sp>
        <p:nvSpPr>
          <p:cNvPr id="33" name="Šipka ve tvaru U 32"/>
          <p:cNvSpPr/>
          <p:nvPr/>
        </p:nvSpPr>
        <p:spPr>
          <a:xfrm rot="10800000">
            <a:off x="1450701" y="4194130"/>
            <a:ext cx="4696372" cy="877824"/>
          </a:xfrm>
          <a:prstGeom prst="uturnArrow">
            <a:avLst>
              <a:gd name="adj1" fmla="val 3299"/>
              <a:gd name="adj2" fmla="val 25000"/>
              <a:gd name="adj3" fmla="val 25000"/>
              <a:gd name="adj4" fmla="val 75000"/>
              <a:gd name="adj5" fmla="val 10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88478"/>
              </p:ext>
            </p:extLst>
          </p:nvPr>
        </p:nvGraphicFramePr>
        <p:xfrm>
          <a:off x="2440483" y="4579076"/>
          <a:ext cx="932413" cy="29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26" imgW="571320" imgH="177480" progId="Equation.DSMT4">
                  <p:embed/>
                </p:oleObj>
              </mc:Choice>
              <mc:Fallback>
                <p:oleObj name="Equation" r:id="rId26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440483" y="4579076"/>
                        <a:ext cx="932413" cy="290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Šipka ve tvaru U 34"/>
          <p:cNvSpPr/>
          <p:nvPr/>
        </p:nvSpPr>
        <p:spPr>
          <a:xfrm rot="16200000">
            <a:off x="-273086" y="3229528"/>
            <a:ext cx="2401440" cy="877824"/>
          </a:xfrm>
          <a:prstGeom prst="uturnArrow">
            <a:avLst>
              <a:gd name="adj1" fmla="val 3299"/>
              <a:gd name="adj2" fmla="val 25000"/>
              <a:gd name="adj3" fmla="val 25000"/>
              <a:gd name="adj4" fmla="val 75000"/>
              <a:gd name="adj5" fmla="val 10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36" name="Objek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975957"/>
              </p:ext>
            </p:extLst>
          </p:nvPr>
        </p:nvGraphicFramePr>
        <p:xfrm>
          <a:off x="2082091" y="1496916"/>
          <a:ext cx="844591" cy="32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28" imgW="457200" imgH="177480" progId="Equation.DSMT4">
                  <p:embed/>
                </p:oleObj>
              </mc:Choice>
              <mc:Fallback>
                <p:oleObj name="Equation" r:id="rId28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082091" y="1496916"/>
                        <a:ext cx="844591" cy="328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Šipka ve tvaru U 36"/>
          <p:cNvSpPr/>
          <p:nvPr/>
        </p:nvSpPr>
        <p:spPr>
          <a:xfrm>
            <a:off x="1547269" y="1425733"/>
            <a:ext cx="3966838" cy="877824"/>
          </a:xfrm>
          <a:prstGeom prst="uturnArrow">
            <a:avLst>
              <a:gd name="adj1" fmla="val 3299"/>
              <a:gd name="adj2" fmla="val 25000"/>
              <a:gd name="adj3" fmla="val 25000"/>
              <a:gd name="adj4" fmla="val 75000"/>
              <a:gd name="adj5" fmla="val 10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Šipka ve tvaru U 37"/>
          <p:cNvSpPr/>
          <p:nvPr/>
        </p:nvSpPr>
        <p:spPr>
          <a:xfrm rot="10800000">
            <a:off x="3522329" y="4200151"/>
            <a:ext cx="2401440" cy="477805"/>
          </a:xfrm>
          <a:prstGeom prst="uturnArrow">
            <a:avLst>
              <a:gd name="adj1" fmla="val 3299"/>
              <a:gd name="adj2" fmla="val 25000"/>
              <a:gd name="adj3" fmla="val 25000"/>
              <a:gd name="adj4" fmla="val 75000"/>
              <a:gd name="adj5" fmla="val 10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90980"/>
              </p:ext>
            </p:extLst>
          </p:nvPr>
        </p:nvGraphicFramePr>
        <p:xfrm>
          <a:off x="4295250" y="4319904"/>
          <a:ext cx="833050" cy="25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30" imgW="571320" imgH="177480" progId="Equation.DSMT4">
                  <p:embed/>
                </p:oleObj>
              </mc:Choice>
              <mc:Fallback>
                <p:oleObj name="Equation" r:id="rId30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295250" y="4319904"/>
                        <a:ext cx="833050" cy="259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Šipka ve tvaru U 25"/>
          <p:cNvSpPr/>
          <p:nvPr/>
        </p:nvSpPr>
        <p:spPr>
          <a:xfrm rot="16200000">
            <a:off x="2319390" y="3299310"/>
            <a:ext cx="1736997" cy="412200"/>
          </a:xfrm>
          <a:prstGeom prst="uturnArrow">
            <a:avLst>
              <a:gd name="adj1" fmla="val 3299"/>
              <a:gd name="adj2" fmla="val 25000"/>
              <a:gd name="adj3" fmla="val 25000"/>
              <a:gd name="adj4" fmla="val 75000"/>
              <a:gd name="adj5" fmla="val 10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Šipka ve tvaru U 26"/>
          <p:cNvSpPr/>
          <p:nvPr/>
        </p:nvSpPr>
        <p:spPr>
          <a:xfrm>
            <a:off x="3539289" y="1639102"/>
            <a:ext cx="3270962" cy="715773"/>
          </a:xfrm>
          <a:prstGeom prst="uturnArrow">
            <a:avLst>
              <a:gd name="adj1" fmla="val 3299"/>
              <a:gd name="adj2" fmla="val 25000"/>
              <a:gd name="adj3" fmla="val 25000"/>
              <a:gd name="adj4" fmla="val 75000"/>
              <a:gd name="adj5" fmla="val 10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92193"/>
              </p:ext>
            </p:extLst>
          </p:nvPr>
        </p:nvGraphicFramePr>
        <p:xfrm>
          <a:off x="4081576" y="1719055"/>
          <a:ext cx="785701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Equation" r:id="rId32" imgW="520560" imgH="177480" progId="Equation.DSMT4">
                  <p:embed/>
                </p:oleObj>
              </mc:Choice>
              <mc:Fallback>
                <p:oleObj name="Equation" r:id="rId32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081576" y="1719055"/>
                        <a:ext cx="785701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ovéPole 28"/>
          <p:cNvSpPr txBox="1"/>
          <p:nvPr/>
        </p:nvSpPr>
        <p:spPr>
          <a:xfrm>
            <a:off x="656486" y="6088327"/>
            <a:ext cx="588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3. Výpočet dokončíme a výsledek upravíme.</a:t>
            </a:r>
          </a:p>
        </p:txBody>
      </p:sp>
    </p:spTree>
    <p:extLst>
      <p:ext uri="{BB962C8B-B14F-4D97-AF65-F5344CB8AC3E}">
        <p14:creationId xmlns:p14="http://schemas.microsoft.com/office/powerpoint/2010/main" val="2113564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3" grpId="0" animBg="1"/>
      <p:bldP spid="35" grpId="0" animBg="1"/>
      <p:bldP spid="37" grpId="0" animBg="1"/>
      <p:bldP spid="38" grpId="0" animBg="1"/>
      <p:bldP spid="26" grpId="0" animBg="1"/>
      <p:bldP spid="27" grpId="0" animBg="1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Karnevalový motiv</Template>
  <TotalTime>886</TotalTime>
  <Words>824</Words>
  <Application>Microsoft Office PowerPoint</Application>
  <PresentationFormat>Širokoúhlá obrazovka</PresentationFormat>
  <Paragraphs>152</Paragraphs>
  <Slides>12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8" baseType="lpstr">
      <vt:lpstr>Arial</vt:lpstr>
      <vt:lpstr>Bodoni MT</vt:lpstr>
      <vt:lpstr>Calibri</vt:lpstr>
      <vt:lpstr>Cambria Math</vt:lpstr>
      <vt:lpstr>Corbel</vt:lpstr>
      <vt:lpstr>Courier New</vt:lpstr>
      <vt:lpstr>Franklin Gothic Medium</vt:lpstr>
      <vt:lpstr>Georgia</vt:lpstr>
      <vt:lpstr>Times New Roman</vt:lpstr>
      <vt:lpstr>Verdana</vt:lpstr>
      <vt:lpstr>Wingdings</vt:lpstr>
      <vt:lpstr>Wingdings 2</vt:lpstr>
      <vt:lpstr>Carnival</vt:lpstr>
      <vt:lpstr>Project Status Report</vt:lpstr>
      <vt:lpstr>1_Carnival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okay</dc:creator>
  <cp:lastModifiedBy>Jan Nešpor</cp:lastModifiedBy>
  <cp:revision>66</cp:revision>
  <dcterms:created xsi:type="dcterms:W3CDTF">2013-05-19T21:43:15Z</dcterms:created>
  <dcterms:modified xsi:type="dcterms:W3CDTF">2020-11-23T07:18:57Z</dcterms:modified>
</cp:coreProperties>
</file>