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305" r:id="rId3"/>
    <p:sldId id="257" r:id="rId4"/>
    <p:sldId id="261" r:id="rId5"/>
    <p:sldId id="293" r:id="rId6"/>
    <p:sldId id="282" r:id="rId7"/>
    <p:sldId id="290" r:id="rId8"/>
    <p:sldId id="291" r:id="rId9"/>
    <p:sldId id="286" r:id="rId10"/>
    <p:sldId id="287" r:id="rId11"/>
    <p:sldId id="294" r:id="rId12"/>
    <p:sldId id="283" r:id="rId13"/>
    <p:sldId id="284" r:id="rId14"/>
    <p:sldId id="295" r:id="rId15"/>
    <p:sldId id="301" r:id="rId16"/>
    <p:sldId id="285" r:id="rId17"/>
    <p:sldId id="296" r:id="rId18"/>
    <p:sldId id="299" r:id="rId19"/>
    <p:sldId id="302" r:id="rId20"/>
    <p:sldId id="300" r:id="rId21"/>
    <p:sldId id="303" r:id="rId22"/>
    <p:sldId id="281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6A3DB-7788-4B36-98BC-B8B02D0304E5}" type="datetimeFigureOut">
              <a:rPr lang="cs-CZ" smtClean="0"/>
              <a:t>4.5.2014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946B6-85A4-44E9-84F1-9B0FB1B0AE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889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Čeho se projekt</a:t>
            </a:r>
            <a:r>
              <a:rPr lang="cs-CZ" baseline="0" dirty="0" smtClean="0"/>
              <a:t> týká?</a:t>
            </a:r>
          </a:p>
          <a:p>
            <a:r>
              <a:rPr lang="cs-CZ" dirty="0" smtClean="0"/>
              <a:t>Definujte</a:t>
            </a:r>
            <a:r>
              <a:rPr lang="cs-CZ" baseline="0" dirty="0" smtClean="0"/>
              <a:t> cíl tohoto projektu.</a:t>
            </a:r>
          </a:p>
          <a:p>
            <a:pPr lvl="1"/>
            <a:r>
              <a:rPr lang="cs-CZ" dirty="0" smtClean="0"/>
              <a:t>Podobá se projektům v minulosti, nebo se jedná o novou záležitost?</a:t>
            </a:r>
          </a:p>
          <a:p>
            <a:r>
              <a:rPr lang="cs-CZ" baseline="0" dirty="0" smtClean="0"/>
              <a:t>Definujte rozsah tohoto projektu.</a:t>
            </a:r>
          </a:p>
          <a:p>
            <a:pPr lvl="1"/>
            <a:r>
              <a:rPr lang="cs-CZ" baseline="0" dirty="0" smtClean="0"/>
              <a:t>Jedná se o nezávislý projekt, nebo souvisí s jinými projekty?</a:t>
            </a:r>
          </a:p>
          <a:p>
            <a:pPr lvl="0"/>
            <a:endParaRPr lang="cs-CZ" baseline="0" dirty="0" smtClean="0"/>
          </a:p>
          <a:p>
            <a:pPr lvl="0"/>
            <a:r>
              <a:rPr lang="cs-CZ" baseline="0" dirty="0" smtClean="0"/>
              <a:t>* Všimněte si, že tento snímek není nutný pro týdenní schůzky shrnující stav projektu.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36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cs-CZ"/>
            </a:pPr>
            <a:r>
              <a:rPr lang="cs-CZ" dirty="0" smtClean="0"/>
              <a:t>Připravte snímky pro dodatek pro</a:t>
            </a:r>
            <a:r>
              <a:rPr lang="cs-CZ" baseline="0" dirty="0" smtClean="0"/>
              <a:t> případ, že budou nutné další podrobnosti nebo doplňkové snímky. Dodatek je užitečný také tehdy, pokud je prezentace později distribuována.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21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A033052E-A4EF-4DE2-B590-7F9FAA958DDC}" type="datetimeFigureOut">
              <a:rPr lang="cs-CZ" smtClean="0"/>
              <a:t>4.5.2014</a:t>
            </a:fld>
            <a:endParaRPr lang="cs-CZ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8B0835BA-063F-41C6-9214-BD8BC3B29EFC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 smtClean="0"/>
              <a:t>4.5.2014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35BA-063F-41C6-9214-BD8BC3B29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 smtClean="0"/>
              <a:t>4.5.2014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35BA-063F-41C6-9214-BD8BC3B29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latinLnBrk="0">
              <a:defRPr lang="cs-CZ">
                <a:latin typeface="Georgia" pitchFamily="18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cs-CZ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Po kliknutí lze provádět úpravy.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4.5.2014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2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latinLnBrk="0">
              <a:defRPr lang="cs-CZ" sz="3600" b="0" cap="none">
                <a:latin typeface="Georgia" pitchFamily="18" charset="0"/>
              </a:defRPr>
            </a:lvl1pPr>
          </a:lstStyle>
          <a:p>
            <a:r>
              <a:rPr lang="cs-CZ"/>
              <a:t>Po kliknutí lze upravit styl předlohy nadpisů.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latinLnBrk="0">
              <a:buNone/>
              <a:defRPr lang="cs-CZ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latinLnBrk="0">
              <a:buNone/>
              <a:defRPr lang="cs-CZ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cs-CZ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4.5.2014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23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latinLnBrk="0">
              <a:defRPr lang="cs-CZ" sz="2800">
                <a:latin typeface="Georgia" pitchFamily="18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latinLnBrk="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lang="cs-CZ" sz="2000">
                <a:latin typeface="Georgia" pitchFamily="18" charset="0"/>
              </a:defRPr>
            </a:lvl1pPr>
            <a:lvl2pPr marL="571500" indent="-228600" latinLnBrk="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lang="cs-CZ" sz="1800">
                <a:latin typeface="Georgia" pitchFamily="18" charset="0"/>
              </a:defRPr>
            </a:lvl2pPr>
            <a:lvl3pPr latinLnBrk="0">
              <a:defRPr lang="cs-CZ" sz="2000">
                <a:latin typeface="Georgia" pitchFamily="18" charset="0"/>
              </a:defRPr>
            </a:lvl3pPr>
            <a:lvl4pPr latinLnBrk="0">
              <a:defRPr lang="cs-CZ" sz="2000">
                <a:latin typeface="Georgia" pitchFamily="18" charset="0"/>
              </a:defRPr>
            </a:lvl4pPr>
            <a:lvl5pPr latinLnBrk="0">
              <a:defRPr lang="cs-CZ" sz="2000">
                <a:latin typeface="Georgia" pitchFamily="18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4.5.2014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311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latinLnBrk="0">
              <a:defRPr lang="cs-CZ" sz="1600"/>
            </a:lvl5pPr>
            <a:lvl6pPr latinLnBrk="0">
              <a:defRPr lang="cs-CZ" sz="1800"/>
            </a:lvl6pPr>
            <a:lvl7pPr latinLnBrk="0">
              <a:defRPr lang="cs-CZ" sz="1800"/>
            </a:lvl7pPr>
            <a:lvl8pPr latinLnBrk="0">
              <a:defRPr lang="cs-CZ" sz="1800"/>
            </a:lvl8pPr>
            <a:lvl9pPr latinLnBrk="0">
              <a:defRPr lang="cs-CZ"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latinLnBrk="0">
              <a:defRPr lang="cs-CZ" sz="1600"/>
            </a:lvl5pPr>
            <a:lvl6pPr latinLnBrk="0">
              <a:defRPr lang="cs-CZ" sz="1800"/>
            </a:lvl6pPr>
            <a:lvl7pPr latinLnBrk="0">
              <a:defRPr lang="cs-CZ" sz="1800"/>
            </a:lvl7pPr>
            <a:lvl8pPr latinLnBrk="0">
              <a:defRPr lang="cs-CZ" sz="1800"/>
            </a:lvl8pPr>
            <a:lvl9pPr latinLnBrk="0">
              <a:defRPr lang="cs-CZ"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4.5.2014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74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latinLnBrk="0">
              <a:defRPr lang="cs-CZ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cs-CZ" sz="2000" b="1"/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latinLnBrk="0">
              <a:defRPr lang="cs-CZ" sz="2000"/>
            </a:lvl1pPr>
            <a:lvl2pPr latinLnBrk="0">
              <a:defRPr lang="cs-CZ" sz="1800"/>
            </a:lvl2pPr>
            <a:lvl3pPr latinLnBrk="0">
              <a:defRPr lang="cs-CZ" sz="1600"/>
            </a:lvl3pPr>
            <a:lvl4pPr latinLnBrk="0">
              <a:defRPr lang="cs-CZ" sz="1400"/>
            </a:lvl4pPr>
            <a:lvl5pPr latinLnBrk="0">
              <a:defRPr lang="cs-CZ" sz="1400"/>
            </a:lvl5pPr>
            <a:lvl6pPr latinLnBrk="0">
              <a:defRPr lang="cs-CZ" sz="1600"/>
            </a:lvl6pPr>
            <a:lvl7pPr latinLnBrk="0">
              <a:defRPr lang="cs-CZ" sz="1600"/>
            </a:lvl7pPr>
            <a:lvl8pPr latinLnBrk="0">
              <a:defRPr lang="cs-CZ" sz="1600"/>
            </a:lvl8pPr>
            <a:lvl9pPr latinLnBrk="0">
              <a:defRPr lang="cs-CZ"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cs-CZ" sz="2000" b="1"/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latinLnBrk="0">
              <a:defRPr lang="cs-CZ" sz="2000"/>
            </a:lvl1pPr>
            <a:lvl2pPr latinLnBrk="0">
              <a:defRPr lang="cs-CZ" sz="1800"/>
            </a:lvl2pPr>
            <a:lvl3pPr latinLnBrk="0">
              <a:defRPr lang="cs-CZ" sz="1600"/>
            </a:lvl3pPr>
            <a:lvl4pPr latinLnBrk="0">
              <a:defRPr lang="cs-CZ" sz="1400"/>
            </a:lvl4pPr>
            <a:lvl5pPr latinLnBrk="0">
              <a:defRPr lang="cs-CZ" sz="1400"/>
            </a:lvl5pPr>
            <a:lvl6pPr latinLnBrk="0">
              <a:defRPr lang="cs-CZ" sz="1600"/>
            </a:lvl6pPr>
            <a:lvl7pPr latinLnBrk="0">
              <a:defRPr lang="cs-CZ" sz="1600"/>
            </a:lvl7pPr>
            <a:lvl8pPr latinLnBrk="0">
              <a:defRPr lang="cs-CZ" sz="1600"/>
            </a:lvl8pPr>
            <a:lvl9pPr latinLnBrk="0">
              <a:defRPr lang="cs-CZ"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4.5.2014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0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latinLnBrk="0">
              <a:defRPr lang="cs-CZ" sz="28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4.5.2014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7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4.5.2014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12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latinLnBrk="0">
              <a:defRPr lang="cs-CZ"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latinLnBrk="0">
              <a:defRPr lang="cs-CZ" sz="2800"/>
            </a:lvl1pPr>
            <a:lvl2pPr latinLnBrk="0">
              <a:defRPr lang="cs-CZ" sz="2400"/>
            </a:lvl2pPr>
            <a:lvl3pPr latinLnBrk="0">
              <a:defRPr lang="cs-CZ" sz="2000"/>
            </a:lvl3pPr>
            <a:lvl4pPr latinLnBrk="0">
              <a:defRPr lang="cs-CZ" sz="1800"/>
            </a:lvl4pPr>
            <a:lvl5pPr latinLnBrk="0">
              <a:defRPr lang="cs-CZ" sz="1800"/>
            </a:lvl5pPr>
            <a:lvl6pPr latinLnBrk="0">
              <a:defRPr lang="cs-CZ" sz="2000"/>
            </a:lvl6pPr>
            <a:lvl7pPr latinLnBrk="0">
              <a:defRPr lang="cs-CZ" sz="2000"/>
            </a:lvl7pPr>
            <a:lvl8pPr latinLnBrk="0">
              <a:defRPr lang="cs-CZ" sz="2000"/>
            </a:lvl8pPr>
            <a:lvl9pPr latinLnBrk="0">
              <a:defRPr lang="cs-CZ"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latinLnBrk="0">
              <a:buNone/>
              <a:defRPr lang="cs-CZ" sz="1400"/>
            </a:lvl1pPr>
            <a:lvl2pPr marL="457200" indent="0" latinLnBrk="0">
              <a:buNone/>
              <a:defRPr lang="cs-CZ" sz="1200"/>
            </a:lvl2pPr>
            <a:lvl3pPr marL="914400" indent="0" latinLnBrk="0">
              <a:buNone/>
              <a:defRPr lang="cs-CZ" sz="1000"/>
            </a:lvl3pPr>
            <a:lvl4pPr marL="1371600" indent="0" latinLnBrk="0">
              <a:buNone/>
              <a:defRPr lang="cs-CZ" sz="900"/>
            </a:lvl4pPr>
            <a:lvl5pPr marL="1828800" indent="0" latinLnBrk="0">
              <a:buNone/>
              <a:defRPr lang="cs-CZ" sz="900"/>
            </a:lvl5pPr>
            <a:lvl6pPr marL="2286000" indent="0" latinLnBrk="0">
              <a:buNone/>
              <a:defRPr lang="cs-CZ" sz="900"/>
            </a:lvl6pPr>
            <a:lvl7pPr marL="2743200" indent="0" latinLnBrk="0">
              <a:buNone/>
              <a:defRPr lang="cs-CZ" sz="900"/>
            </a:lvl7pPr>
            <a:lvl8pPr marL="3200400" indent="0" latinLnBrk="0">
              <a:buNone/>
              <a:defRPr lang="cs-CZ" sz="900"/>
            </a:lvl8pPr>
            <a:lvl9pPr marL="3657600" indent="0" latinLnBrk="0">
              <a:buNone/>
              <a:defRPr lang="cs-CZ"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4.5.2014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63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 smtClean="0"/>
              <a:t>4.5.2014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35BA-063F-41C6-9214-BD8BC3B29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cs-CZ"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cs-CZ" sz="3200"/>
            </a:lvl1pPr>
            <a:lvl2pPr marL="457200" indent="0" latinLnBrk="0">
              <a:buNone/>
              <a:defRPr lang="cs-CZ" sz="2800"/>
            </a:lvl2pPr>
            <a:lvl3pPr marL="914400" indent="0" latinLnBrk="0">
              <a:buNone/>
              <a:defRPr lang="cs-CZ" sz="2400"/>
            </a:lvl3pPr>
            <a:lvl4pPr marL="1371600" indent="0" latinLnBrk="0">
              <a:buNone/>
              <a:defRPr lang="cs-CZ" sz="2000"/>
            </a:lvl4pPr>
            <a:lvl5pPr marL="1828800" indent="0" latinLnBrk="0">
              <a:buNone/>
              <a:defRPr lang="cs-CZ" sz="2000"/>
            </a:lvl5pPr>
            <a:lvl6pPr marL="2286000" indent="0" latinLnBrk="0">
              <a:buNone/>
              <a:defRPr lang="cs-CZ" sz="2000"/>
            </a:lvl6pPr>
            <a:lvl7pPr marL="2743200" indent="0" latinLnBrk="0">
              <a:buNone/>
              <a:defRPr lang="cs-CZ" sz="2000"/>
            </a:lvl7pPr>
            <a:lvl8pPr marL="3200400" indent="0" latinLnBrk="0">
              <a:buNone/>
              <a:defRPr lang="cs-CZ" sz="2000"/>
            </a:lvl8pPr>
            <a:lvl9pPr marL="3657600" indent="0" latinLnBrk="0">
              <a:buNone/>
              <a:defRPr lang="cs-CZ"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cs-CZ" sz="1400"/>
            </a:lvl1pPr>
            <a:lvl2pPr marL="457200" indent="0" latinLnBrk="0">
              <a:buNone/>
              <a:defRPr lang="cs-CZ" sz="1200"/>
            </a:lvl2pPr>
            <a:lvl3pPr marL="914400" indent="0" latinLnBrk="0">
              <a:buNone/>
              <a:defRPr lang="cs-CZ" sz="1000"/>
            </a:lvl3pPr>
            <a:lvl4pPr marL="1371600" indent="0" latinLnBrk="0">
              <a:buNone/>
              <a:defRPr lang="cs-CZ" sz="900"/>
            </a:lvl4pPr>
            <a:lvl5pPr marL="1828800" indent="0" latinLnBrk="0">
              <a:buNone/>
              <a:defRPr lang="cs-CZ" sz="900"/>
            </a:lvl5pPr>
            <a:lvl6pPr marL="2286000" indent="0" latinLnBrk="0">
              <a:buNone/>
              <a:defRPr lang="cs-CZ" sz="900"/>
            </a:lvl6pPr>
            <a:lvl7pPr marL="2743200" indent="0" latinLnBrk="0">
              <a:buNone/>
              <a:defRPr lang="cs-CZ" sz="900"/>
            </a:lvl7pPr>
            <a:lvl8pPr marL="3200400" indent="0" latinLnBrk="0">
              <a:buNone/>
              <a:defRPr lang="cs-CZ" sz="900"/>
            </a:lvl8pPr>
            <a:lvl9pPr marL="3657600" indent="0" latinLnBrk="0">
              <a:buNone/>
              <a:defRPr lang="cs-CZ"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4.5.2014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1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4.5.2014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48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4.5.2014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64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A033052E-A4EF-4DE2-B590-7F9FAA958DDC}" type="datetimeFigureOut">
              <a:rPr lang="cs-CZ" smtClean="0"/>
              <a:t>4.5.2014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8B0835BA-063F-41C6-9214-BD8BC3B29EF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 smtClean="0"/>
              <a:t>4.5.2014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35BA-063F-41C6-9214-BD8BC3B29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 smtClean="0"/>
              <a:t>4.5.2014</a:t>
            </a:fld>
            <a:endParaRPr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8B0835BA-063F-41C6-9214-BD8BC3B29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 smtClean="0"/>
              <a:t>4.5.2014</a:t>
            </a:fld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35BA-063F-41C6-9214-BD8BC3B29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 smtClean="0"/>
              <a:t>4.5.2014</a:t>
            </a:fld>
            <a:endParaRPr lang="cs-CZ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35BA-063F-41C6-9214-BD8BC3B29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 smtClean="0"/>
              <a:t>4.5.2014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8B0835BA-063F-41C6-9214-BD8BC3B29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cs-CZ" sz="2000" smtClean="0"/>
              <a:t>Kliknutím na ikonu přidáte obrázek.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 smtClean="0"/>
              <a:t>4.5.2014</a:t>
            </a:fld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35BA-063F-41C6-9214-BD8BC3B29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A033052E-A4EF-4DE2-B590-7F9FAA958DDC}" type="datetimeFigureOut">
              <a:rPr lang="cs-CZ" smtClean="0"/>
              <a:t>4.5.2014</a:t>
            </a:fld>
            <a:endParaRPr lang="cs-CZ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cs-CZ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8B0835BA-063F-41C6-9214-BD8BC3B29EF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Po kliknutí lze upravit styl předlohy nadpisů.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4.5.2014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6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cs-CZ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cs-CZ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42107" y="889567"/>
            <a:ext cx="6535211" cy="27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98" tIns="34299" rIns="68598" bIns="34299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350">
              <a:solidFill>
                <a:prstClr val="black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640972" y="1752796"/>
            <a:ext cx="1957886" cy="2485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98" tIns="34299" rIns="68598" bIns="34299" anchor="t" anchorCtr="0" upright="1">
            <a:noAutofit/>
          </a:bodyPr>
          <a:lstStyle/>
          <a:p>
            <a:r>
              <a:rPr lang="cs-CZ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Vy_42_inovace_127_Ch7</a:t>
            </a:r>
            <a:endParaRPr lang="cs-CZ" sz="1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536" y="1562792"/>
            <a:ext cx="2376264" cy="4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98" tIns="34299" rIns="68598" bIns="34299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2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VZDĚLÁVACÍ MATERIÁL – </a:t>
            </a:r>
            <a:r>
              <a:rPr lang="cs-CZ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IV/2 </a:t>
            </a:r>
            <a:endParaRPr lang="cs-CZ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Obrázek 5" descr="OPVK_hor_zakladni_logolink_CB_c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549" y="277193"/>
            <a:ext cx="4185422" cy="889390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08960" y="1321190"/>
            <a:ext cx="49519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sz="12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Vzdělávací materiál vytvořený v rámci projektu EU peníze školám</a:t>
            </a:r>
            <a:endParaRPr lang="cs-CZ" sz="1200" dirty="0">
              <a:solidFill>
                <a:prstClr val="black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576613"/>
              </p:ext>
            </p:extLst>
          </p:nvPr>
        </p:nvGraphicFramePr>
        <p:xfrm>
          <a:off x="323528" y="2184521"/>
          <a:ext cx="8496944" cy="396964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200099"/>
                <a:gridCol w="5296845"/>
              </a:tblGrid>
              <a:tr h="323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Vzdělávací oblast: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Matematika a její aplikace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9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Vzdělávací obor (okruh):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Číslo a proměnná</a:t>
                      </a:r>
                      <a:endParaRPr lang="cs-CZ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3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Vyučovací předmět: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Matematika</a:t>
                      </a:r>
                      <a:endParaRPr lang="cs-CZ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3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Téma: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Sčítání celých čísel</a:t>
                      </a:r>
                      <a:endParaRPr lang="cs-CZ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3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Očekávaný výstup: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Naučit žáky správně sčítat celá čísla.</a:t>
                      </a:r>
                      <a:endParaRPr lang="cs-CZ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9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Klíčová slova: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Kladné číslo, záporné číslo, absolutní hodnota.</a:t>
                      </a:r>
                      <a:endParaRPr lang="cs-CZ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3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Ročník: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cs-CZ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3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Datum vytvoření: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Říjen 2013</a:t>
                      </a:r>
                      <a:endParaRPr lang="cs-CZ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3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Autor: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Ing. Miroslav Chládek</a:t>
                      </a:r>
                      <a:endParaRPr lang="cs-CZ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947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Anotace: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Prezentace vede k vysvětlení principu, jak řešit sčítání celých čísel.</a:t>
                      </a:r>
                      <a:endParaRPr lang="cs-CZ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28948" y="6165304"/>
            <a:ext cx="411202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Základní škola a Mateřská škola Valeč, č. 222, 675 53 Valeč</a:t>
            </a:r>
            <a:endParaRPr kumimoji="0" lang="cs-CZ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Číslo projektu: CZ.1.07/1.4.00/21.3803</a:t>
            </a: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6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9532" y="260648"/>
            <a:ext cx="8424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48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Sčítání celých čísel</a:t>
            </a:r>
            <a:endParaRPr lang="cs-CZ" sz="4800" b="1" cap="all" spc="0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3528" y="1196752"/>
            <a:ext cx="84249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Podívejme se znovu na výsledky, kterých bylo dosaženo:</a:t>
            </a:r>
            <a:endParaRPr lang="cs-CZ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3394481"/>
            <a:ext cx="331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 žák, </a:t>
            </a:r>
            <a:r>
              <a:rPr lang="cs-CZ" dirty="0"/>
              <a:t>s</a:t>
            </a:r>
            <a:r>
              <a:rPr lang="cs-CZ" dirty="0" smtClean="0"/>
              <a:t>oučet :  3 + 1 = 4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3763813"/>
            <a:ext cx="4039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 žák, </a:t>
            </a:r>
            <a:r>
              <a:rPr lang="cs-CZ" dirty="0"/>
              <a:t>s</a:t>
            </a:r>
            <a:r>
              <a:rPr lang="cs-CZ" dirty="0" smtClean="0"/>
              <a:t>oučet :  (-2) + (-1) = -3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4133145"/>
            <a:ext cx="362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 žák, součet :  </a:t>
            </a:r>
            <a:r>
              <a:rPr lang="cs-CZ" dirty="0"/>
              <a:t>3</a:t>
            </a:r>
            <a:r>
              <a:rPr lang="cs-CZ" dirty="0" smtClean="0"/>
              <a:t> + (-2) = </a:t>
            </a:r>
            <a:r>
              <a:rPr lang="cs-CZ" dirty="0"/>
              <a:t>1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43071" y="4547613"/>
            <a:ext cx="380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4. žák, součet :  1 + (-2) = - 1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53116" y="4953981"/>
            <a:ext cx="362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5. žák, součet :  1 + (-1) = 0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359532" y="5331414"/>
            <a:ext cx="84249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Jaký obecný </a:t>
            </a:r>
            <a:r>
              <a:rPr lang="cs-CZ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z</a:t>
            </a:r>
            <a:r>
              <a:rPr lang="cs-CZ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ávěr z uvedených výsledků vyplývá?</a:t>
            </a:r>
            <a:endParaRPr lang="cs-CZ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18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23528" y="1556792"/>
            <a:ext cx="8424936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oba sčítance jsou kladná čísla: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oba sčítance jsou záporná čísla: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jeden sčítanec je kladné číslo a druhý je záporné číslo.</a:t>
            </a:r>
            <a:endParaRPr lang="cs-CZ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699792" y="2276872"/>
            <a:ext cx="20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3 + 1 = 4</a:t>
            </a:r>
            <a:endParaRPr lang="cs-CZ" sz="2800" b="1" dirty="0"/>
          </a:p>
        </p:txBody>
      </p:sp>
      <p:sp>
        <p:nvSpPr>
          <p:cNvPr id="5" name="Obdélník 4"/>
          <p:cNvSpPr/>
          <p:nvPr/>
        </p:nvSpPr>
        <p:spPr>
          <a:xfrm>
            <a:off x="359532" y="260648"/>
            <a:ext cx="84249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36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Při sčítání dvou celých čísel může nastat situace:</a:t>
            </a:r>
            <a:endParaRPr lang="cs-CZ" sz="3600" b="1" cap="all" spc="0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55776" y="3525013"/>
            <a:ext cx="3366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(-2) + (-1) = -3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27784" y="5301208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 + (-2) = </a:t>
            </a:r>
            <a:r>
              <a:rPr lang="cs-CZ" b="1" dirty="0"/>
              <a:t>1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627784" y="5670540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 + (-2) = - 1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627784" y="6065929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 + (-1) = 0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1387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9532" y="260648"/>
            <a:ext cx="842493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36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Sčítání celých čísel se stejnými sčítanci:</a:t>
            </a:r>
          </a:p>
          <a:p>
            <a:endParaRPr lang="cs-CZ" sz="3600" b="1" cap="all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Obě čísla jsou kladná</a:t>
            </a:r>
            <a:endParaRPr lang="cs-CZ" sz="3600" b="1" cap="all" spc="0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71600" y="2780928"/>
            <a:ext cx="20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5</a:t>
            </a:r>
            <a:r>
              <a:rPr lang="cs-CZ" sz="2800" b="1" dirty="0" smtClean="0"/>
              <a:t> + 3 = 8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1599" y="3429000"/>
            <a:ext cx="2319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6 + </a:t>
            </a:r>
            <a:r>
              <a:rPr lang="cs-CZ" sz="2800" b="1" dirty="0"/>
              <a:t>4</a:t>
            </a:r>
            <a:r>
              <a:rPr lang="cs-CZ" sz="2800" b="1" dirty="0" smtClean="0"/>
              <a:t> = 10</a:t>
            </a:r>
            <a:endParaRPr lang="cs-CZ" sz="2800" b="1" dirty="0"/>
          </a:p>
        </p:txBody>
      </p:sp>
      <p:sp>
        <p:nvSpPr>
          <p:cNvPr id="5" name="Obdélník 4"/>
          <p:cNvSpPr/>
          <p:nvPr/>
        </p:nvSpPr>
        <p:spPr>
          <a:xfrm>
            <a:off x="467544" y="5373216"/>
            <a:ext cx="8424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3600" b="1" cap="none" spc="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Toto již umíme od první třídy.</a:t>
            </a:r>
            <a:endParaRPr lang="cs-CZ" sz="3600" b="1" cap="none" spc="0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46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9532" y="260648"/>
            <a:ext cx="842493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36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Sčítání celých čísel se stejnými </a:t>
            </a:r>
            <a:r>
              <a:rPr lang="cs-CZ" sz="36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sčítanci:</a:t>
            </a:r>
            <a:endParaRPr lang="cs-CZ" sz="3600" b="1" cap="all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cs-CZ" sz="3600" b="1" cap="all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Obě čísla jsou záporná</a:t>
            </a:r>
            <a:endParaRPr lang="cs-CZ" sz="3600" b="1" cap="all" spc="0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71600" y="2780928"/>
            <a:ext cx="2975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-5 + (-3) = -8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1599" y="3429000"/>
            <a:ext cx="3230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-6 + (-4) = -10</a:t>
            </a:r>
            <a:endParaRPr lang="cs-CZ" sz="2800" b="1" dirty="0"/>
          </a:p>
        </p:txBody>
      </p:sp>
      <p:sp>
        <p:nvSpPr>
          <p:cNvPr id="5" name="Obdélník 4"/>
          <p:cNvSpPr/>
          <p:nvPr/>
        </p:nvSpPr>
        <p:spPr>
          <a:xfrm>
            <a:off x="359523" y="3952220"/>
            <a:ext cx="842493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3600" b="1" cap="none" spc="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Sečteme absolutní hodnoty čísel: </a:t>
            </a:r>
          </a:p>
          <a:p>
            <a:r>
              <a:rPr lang="cs-CZ" sz="3600" b="1" cap="none" spc="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k výsledku připíšeme znaménko mínus:</a:t>
            </a:r>
            <a:endParaRPr lang="cs-CZ" sz="3600" b="1" cap="none" spc="0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891082" y="4550638"/>
            <a:ext cx="4621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|-5|+|-3|= 5 + 3 = 8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459347" y="5714371"/>
            <a:ext cx="2975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-5 + (-3) = -8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88426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9532" y="260648"/>
            <a:ext cx="8424936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5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Dílčí závěr:</a:t>
            </a:r>
          </a:p>
          <a:p>
            <a:endParaRPr lang="cs-CZ" sz="3600" b="1" cap="all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Součet čísel se </a:t>
            </a:r>
            <a:r>
              <a:rPr lang="cs-CZ" sz="36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stejnými</a:t>
            </a:r>
            <a:r>
              <a:rPr lang="cs-CZ" sz="36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znaménky určíme tak, že sečteme </a:t>
            </a:r>
            <a:r>
              <a:rPr lang="cs-CZ" sz="3600" b="1" cap="all" spc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jeJich</a:t>
            </a:r>
            <a:r>
              <a:rPr lang="cs-CZ" sz="36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absolutní hodnoty a k výsledku připíšeme jejich společné znaménko.</a:t>
            </a:r>
            <a:endParaRPr lang="cs-CZ" sz="3600" b="1" cap="all" spc="0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01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9532" y="260648"/>
            <a:ext cx="842493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36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Sčítání celých čísel </a:t>
            </a:r>
            <a:r>
              <a:rPr lang="cs-CZ" sz="36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 různými </a:t>
            </a:r>
            <a:r>
              <a:rPr lang="cs-CZ" sz="36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znaménky:</a:t>
            </a:r>
          </a:p>
          <a:p>
            <a:endParaRPr lang="cs-CZ" sz="3600" b="1" cap="all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Jedno číslo je kladné a druhé je záporné</a:t>
            </a:r>
            <a:endParaRPr lang="cs-CZ" sz="3600" b="1" cap="all" spc="0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37916" y="4725144"/>
            <a:ext cx="3411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Jaký může být výsledek?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37916" y="3386970"/>
            <a:ext cx="362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 žák, součet :  </a:t>
            </a:r>
            <a:r>
              <a:rPr lang="cs-CZ" dirty="0"/>
              <a:t>3</a:t>
            </a:r>
            <a:r>
              <a:rPr lang="cs-CZ" dirty="0" smtClean="0"/>
              <a:t> + (-2) = </a:t>
            </a:r>
            <a:r>
              <a:rPr lang="cs-CZ" dirty="0"/>
              <a:t>1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37916" y="3778368"/>
            <a:ext cx="380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4. žák, součet :  1 + (-2) = - 1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37916" y="4169766"/>
            <a:ext cx="362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5. žák, součet :  1 + (-1) = 0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37916" y="5280522"/>
            <a:ext cx="1596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b="1" dirty="0" smtClean="0"/>
              <a:t>Kladný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b="1" dirty="0" smtClean="0"/>
              <a:t>Záporný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b="1" dirty="0" smtClean="0"/>
              <a:t>Nula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4733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59532" y="260648"/>
            <a:ext cx="84249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36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Sčítání celých čísel </a:t>
            </a:r>
            <a:r>
              <a:rPr lang="cs-CZ" sz="36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 různými </a:t>
            </a:r>
            <a:r>
              <a:rPr lang="cs-CZ" sz="36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znaménky</a:t>
            </a:r>
            <a:r>
              <a:rPr lang="cs-CZ" sz="36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cs-CZ" sz="3600" b="1" cap="all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82547" y="1556792"/>
            <a:ext cx="2282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Jak postupujeme?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1997364"/>
            <a:ext cx="82449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5 + (-3) =</a:t>
            </a:r>
          </a:p>
          <a:p>
            <a:endParaRPr lang="cs-CZ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z</a:t>
            </a:r>
            <a:r>
              <a:rPr lang="cs-CZ" dirty="0" smtClean="0"/>
              <a:t>jistíme, které číslo má </a:t>
            </a:r>
            <a:r>
              <a:rPr lang="cs-CZ" b="1" dirty="0" smtClean="0"/>
              <a:t>větší absolutní hodnotu </a:t>
            </a:r>
            <a:r>
              <a:rPr lang="cs-CZ" dirty="0" smtClean="0"/>
              <a:t>( je to </a:t>
            </a:r>
            <a:r>
              <a:rPr lang="cs-CZ" b="1" dirty="0" smtClean="0"/>
              <a:t>kladné</a:t>
            </a:r>
            <a:r>
              <a:rPr lang="cs-CZ" dirty="0" smtClean="0"/>
              <a:t> číslo 5 )</a:t>
            </a:r>
          </a:p>
          <a:p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Výsledek bude mít takové znaménko, jaké je u čísla s </a:t>
            </a:r>
            <a:r>
              <a:rPr lang="cs-CZ" b="1" dirty="0" smtClean="0"/>
              <a:t>větší absolutní hodnotou</a:t>
            </a:r>
            <a:r>
              <a:rPr lang="cs-CZ" dirty="0" smtClean="0"/>
              <a:t> ( v našem případě plus /kladný výsledek/)</a:t>
            </a:r>
          </a:p>
          <a:p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Od větší absolutní hodnoty odečteme menší absolutní hodnotu</a:t>
            </a:r>
          </a:p>
          <a:p>
            <a:r>
              <a:rPr lang="cs-CZ" dirty="0"/>
              <a:t> </a:t>
            </a:r>
            <a:r>
              <a:rPr lang="cs-CZ" dirty="0" smtClean="0"/>
              <a:t>   |5|=5; |-3|=3;       5 – 3 = 2 </a:t>
            </a:r>
          </a:p>
          <a:p>
            <a:r>
              <a:rPr lang="cs-CZ" b="1" dirty="0" smtClean="0"/>
              <a:t>   </a:t>
            </a:r>
          </a:p>
          <a:p>
            <a:r>
              <a:rPr lang="cs-CZ" b="1" dirty="0"/>
              <a:t> </a:t>
            </a:r>
            <a:r>
              <a:rPr lang="cs-CZ" b="1" dirty="0" smtClean="0"/>
              <a:t>  5 </a:t>
            </a:r>
            <a:r>
              <a:rPr lang="cs-CZ" b="1" dirty="0"/>
              <a:t>+ (-3) </a:t>
            </a:r>
            <a:r>
              <a:rPr lang="cs-CZ" b="1" dirty="0" smtClean="0"/>
              <a:t>= 2</a:t>
            </a:r>
            <a:endParaRPr lang="cs-CZ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495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59532" y="260648"/>
            <a:ext cx="84249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36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Sčítání celých čísel </a:t>
            </a:r>
            <a:r>
              <a:rPr lang="cs-CZ" sz="36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 různými </a:t>
            </a:r>
            <a:r>
              <a:rPr lang="cs-CZ" sz="36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znaménky</a:t>
            </a:r>
            <a:r>
              <a:rPr lang="cs-CZ" sz="36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cs-CZ" sz="3600" b="1" cap="all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82547" y="1556792"/>
            <a:ext cx="2282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Jak postupujeme?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1997364"/>
            <a:ext cx="82449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-9 + 3 =</a:t>
            </a:r>
          </a:p>
          <a:p>
            <a:endParaRPr lang="cs-CZ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z</a:t>
            </a:r>
            <a:r>
              <a:rPr lang="cs-CZ" dirty="0" smtClean="0"/>
              <a:t>jistíme, které číslo má </a:t>
            </a:r>
            <a:r>
              <a:rPr lang="cs-CZ" b="1" dirty="0" smtClean="0"/>
              <a:t>větší absolutní hodnotu </a:t>
            </a:r>
            <a:r>
              <a:rPr lang="cs-CZ" dirty="0" smtClean="0"/>
              <a:t>( je to </a:t>
            </a:r>
            <a:r>
              <a:rPr lang="cs-CZ" b="1" dirty="0" smtClean="0"/>
              <a:t>záporné</a:t>
            </a:r>
            <a:r>
              <a:rPr lang="cs-CZ" dirty="0" smtClean="0"/>
              <a:t> číslo </a:t>
            </a:r>
            <a:r>
              <a:rPr lang="cs-CZ" smtClean="0"/>
              <a:t>-9)</a:t>
            </a:r>
            <a:endParaRPr lang="cs-CZ" dirty="0" smtClean="0"/>
          </a:p>
          <a:p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Výsledek bude mít takové znaménko, jaké je u čísla s </a:t>
            </a:r>
            <a:r>
              <a:rPr lang="cs-CZ" b="1" dirty="0" smtClean="0"/>
              <a:t>větší absolutní hodnotou</a:t>
            </a:r>
            <a:r>
              <a:rPr lang="cs-CZ" dirty="0" smtClean="0"/>
              <a:t> ( v našem případě mínus  /záporný výsledek/)</a:t>
            </a:r>
          </a:p>
          <a:p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Od větší absolutní hodnoty odečteme menší absolutní hodnotu</a:t>
            </a:r>
          </a:p>
          <a:p>
            <a:r>
              <a:rPr lang="cs-CZ" dirty="0"/>
              <a:t> </a:t>
            </a:r>
            <a:r>
              <a:rPr lang="cs-CZ" dirty="0" smtClean="0"/>
              <a:t>   |-9|= 9; |3|=3;       9 – 3 = 6 a připíšeme určené znaménko</a:t>
            </a:r>
          </a:p>
          <a:p>
            <a:r>
              <a:rPr lang="cs-CZ" b="1" dirty="0" smtClean="0"/>
              <a:t>   </a:t>
            </a:r>
          </a:p>
          <a:p>
            <a:r>
              <a:rPr lang="cs-CZ" b="1" dirty="0"/>
              <a:t> </a:t>
            </a:r>
            <a:r>
              <a:rPr lang="cs-CZ" b="1" dirty="0" smtClean="0"/>
              <a:t>  - 9 </a:t>
            </a:r>
            <a:r>
              <a:rPr lang="cs-CZ" b="1" dirty="0"/>
              <a:t>+ </a:t>
            </a:r>
            <a:r>
              <a:rPr lang="cs-CZ" b="1" dirty="0" smtClean="0"/>
              <a:t>3 = -6</a:t>
            </a:r>
            <a:endParaRPr lang="cs-CZ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030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9532" y="260648"/>
            <a:ext cx="8424936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5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Dílčí závěr:</a:t>
            </a:r>
          </a:p>
          <a:p>
            <a:endParaRPr lang="cs-CZ" sz="3600" b="1" cap="all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Součet čísel s </a:t>
            </a:r>
            <a:r>
              <a:rPr lang="cs-CZ" sz="36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různými</a:t>
            </a:r>
            <a:r>
              <a:rPr lang="cs-CZ" sz="36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znaménky určíme tak, že odečteme jejich absolutní hodnoty (od větší odečteme menší) a k výsledku připíšeme znaménko čísla s větší absolutní hodnotou.</a:t>
            </a:r>
            <a:endParaRPr lang="cs-CZ" sz="3600" b="1" cap="all" spc="0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882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59532" y="260648"/>
            <a:ext cx="84249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36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Sčítání celých čísel </a:t>
            </a:r>
            <a:r>
              <a:rPr lang="cs-CZ" sz="36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 různými </a:t>
            </a:r>
            <a:r>
              <a:rPr lang="cs-CZ" sz="36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znaménky</a:t>
            </a:r>
            <a:r>
              <a:rPr lang="cs-CZ" sz="36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cs-CZ" sz="3600" b="1" cap="all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82547" y="1556792"/>
            <a:ext cx="8401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Jak postupujeme když je jedno číslo kladné, druhé záporné a tzn., že absolutní hodnoty se rovnají?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2319641"/>
            <a:ext cx="82449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-7 + </a:t>
            </a:r>
            <a:r>
              <a:rPr lang="cs-CZ" b="1" dirty="0"/>
              <a:t>7</a:t>
            </a:r>
            <a:r>
              <a:rPr lang="cs-CZ" b="1" dirty="0" smtClean="0"/>
              <a:t> =</a:t>
            </a:r>
          </a:p>
          <a:p>
            <a:endParaRPr lang="cs-CZ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Odečteme jejich absolutní hodnoty a to je výsledek</a:t>
            </a:r>
          </a:p>
          <a:p>
            <a:endParaRPr lang="cs-CZ" dirty="0" smtClean="0"/>
          </a:p>
          <a:p>
            <a:r>
              <a:rPr lang="cs-CZ" dirty="0" smtClean="0"/>
              <a:t>    </a:t>
            </a:r>
            <a:r>
              <a:rPr lang="cs-CZ" b="1" dirty="0" smtClean="0"/>
              <a:t>-7 + 7 = |-7| - |7| = 7 – 7 = 0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385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0" y="7571"/>
            <a:ext cx="9144000" cy="6856065"/>
            <a:chOff x="0" y="7571"/>
            <a:chExt cx="9144000" cy="6856065"/>
          </a:xfrm>
        </p:grpSpPr>
        <p:sp useBgFill="1">
          <p:nvSpPr>
            <p:cNvPr id="2" name="Obdélník 1"/>
            <p:cNvSpPr/>
            <p:nvPr/>
          </p:nvSpPr>
          <p:spPr>
            <a:xfrm>
              <a:off x="0" y="7571"/>
              <a:ext cx="9144000" cy="68560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107504" y="86469"/>
              <a:ext cx="8928992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5400" b="1" cap="all" spc="0" dirty="0" smtClean="0">
                  <a:ln w="38100" cmpd="sng">
                    <a:solidFill>
                      <a:sysClr val="windowText" lastClr="000000"/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Sčítání celých čísel</a:t>
              </a:r>
              <a:endParaRPr lang="cs-CZ" sz="5400" b="1" cap="all" spc="0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6" name="Obdélník 5"/>
            <p:cNvSpPr/>
            <p:nvPr/>
          </p:nvSpPr>
          <p:spPr>
            <a:xfrm rot="274910">
              <a:off x="523878" y="5494699"/>
              <a:ext cx="7010494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cs-CZ" sz="2800" b="1" cap="none" spc="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3"/>
                  </a:solidFill>
                  <a:effectLst/>
                </a:rPr>
                <a:t>Pro 7. ročník vypracoval:</a:t>
              </a:r>
            </a:p>
            <a:p>
              <a:r>
                <a:rPr lang="cs-CZ" sz="2800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3"/>
                  </a:solidFill>
                </a:rPr>
                <a:t>Ing. Miroslav Chládek</a:t>
              </a:r>
              <a:endParaRPr lang="cs-CZ" sz="2800" b="1" cap="none" spc="0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effectLst/>
              </a:endParaRPr>
            </a:p>
          </p:txBody>
        </p:sp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3" y="1307144"/>
              <a:ext cx="8647029" cy="42437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7" name="TextovéPole 6"/>
            <p:cNvSpPr txBox="1"/>
            <p:nvPr/>
          </p:nvSpPr>
          <p:spPr>
            <a:xfrm rot="307350">
              <a:off x="5874332" y="3603493"/>
              <a:ext cx="10297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600" dirty="0">
                  <a:solidFill>
                    <a:schemeClr val="bg1"/>
                  </a:solidFill>
                </a:rPr>
                <a:t>ZŠ a MŠ VALEČ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195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9532" y="260648"/>
            <a:ext cx="84249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36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Sčítání celých </a:t>
            </a:r>
            <a:r>
              <a:rPr lang="cs-CZ" sz="36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čísel</a:t>
            </a:r>
            <a:endParaRPr lang="cs-CZ" sz="3600" b="1" cap="all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59532" y="1268760"/>
            <a:ext cx="842493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36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Nyní si teorii ověříme na příkladech:</a:t>
            </a:r>
          </a:p>
          <a:p>
            <a:endParaRPr lang="cs-CZ" sz="3600" b="1" cap="all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Pracovní sešit str. 21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Cvičení 1 až 8</a:t>
            </a:r>
            <a:endParaRPr lang="cs-CZ" sz="3600" b="1" dirty="0">
              <a:ln>
                <a:solidFill>
                  <a:sysClr val="windowText" lastClr="000000"/>
                </a:solidFill>
              </a:ln>
              <a:solidFill>
                <a:schemeClr val="accent3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89040"/>
            <a:ext cx="379632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3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literatura:</a:t>
            </a:r>
            <a:endParaRPr lang="cs-CZ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0" y="3429000"/>
            <a:ext cx="9144000" cy="2232247"/>
          </a:xfrm>
        </p:spPr>
        <p:txBody>
          <a:bodyPr>
            <a:normAutofit/>
          </a:bodyPr>
          <a:lstStyle/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Martina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alková a kol.: Průvodce matematikou 1, Didaktis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spol. s r. o., Brno, 2009, 1. vydání, ISBN 978-80-7358-085-8.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Oldřich Odvárko.: Matematika pro 7. ročník základní školy, 1. díl, Prometheus, Havlíčkův Brod, 2009, Dotisk 2. vydání, ISBN 978-80-7196-416-2.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Jitka Boušková.: Matematika 7 pro základní školy – Pracovní sešit, SPN a.s., Tigis Print, Praha 10, 2008, 1.vydání, ISBN 978-80-7235-412-2.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Použité obrázky  jsou vytvořeny v programu </a:t>
            </a:r>
            <a:r>
              <a:rPr lang="cs-CZ" sz="1400" smtClean="0">
                <a:latin typeface="Times New Roman" pitchFamily="18" charset="0"/>
                <a:cs typeface="Times New Roman" pitchFamily="18" charset="0"/>
              </a:rPr>
              <a:t>PowerPoint </a:t>
            </a:r>
            <a:r>
              <a:rPr lang="cs-CZ" sz="1400" smtClean="0"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autorem.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Použité fotografie jsou z archivu autora.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24944"/>
            <a:ext cx="4932040" cy="3615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931224" cy="914400"/>
          </a:xfrm>
        </p:spPr>
        <p:txBody>
          <a:bodyPr>
            <a:noAutofit/>
          </a:bodyPr>
          <a:lstStyle/>
          <a:p>
            <a:r>
              <a:rPr lang="cs-CZ" sz="5400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Přehled </a:t>
            </a:r>
            <a:r>
              <a:rPr lang="cs-CZ" sz="5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(DUM)</a:t>
            </a:r>
            <a:endParaRPr lang="cs-CZ" sz="54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1"/>
            <a:ext cx="8435280" cy="3040359"/>
          </a:xfrm>
        </p:spPr>
        <p:txBody>
          <a:bodyPr>
            <a:normAutofit/>
          </a:bodyPr>
          <a:lstStyle/>
          <a:p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Sčítání celých čísel </a:t>
            </a:r>
          </a:p>
          <a:p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Naučit  žáky  sčítat kladná a záporná celá čísla </a:t>
            </a:r>
          </a:p>
          <a:p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Jedna  vyučovací  </a:t>
            </a:r>
          </a:p>
          <a:p>
            <a:pPr marL="0" indent="0">
              <a:buNone/>
            </a:pPr>
            <a:r>
              <a:rPr lang="cs-CZ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hodina</a:t>
            </a:r>
            <a:endParaRPr lang="cs-C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endParaRPr lang="cs-C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084168" y="3356992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ZŠ a MŠ VALEČ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254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9532" y="260648"/>
            <a:ext cx="8424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48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B42469">
                        <a:shade val="20000"/>
                        <a:satMod val="245000"/>
                      </a:srgbClr>
                    </a:gs>
                    <a:gs pos="43000">
                      <a:srgbClr val="B42469">
                        <a:satMod val="255000"/>
                      </a:srgbClr>
                    </a:gs>
                    <a:gs pos="48000">
                      <a:srgbClr val="B42469">
                        <a:shade val="85000"/>
                        <a:satMod val="255000"/>
                      </a:srgbClr>
                    </a:gs>
                    <a:gs pos="100000">
                      <a:srgbClr val="B4246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Sčítání celých čísel</a:t>
            </a:r>
            <a:endParaRPr lang="cs-CZ" sz="4800" b="1" cap="all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B42469">
                      <a:shade val="20000"/>
                      <a:satMod val="245000"/>
                    </a:srgbClr>
                  </a:gs>
                  <a:gs pos="43000">
                    <a:srgbClr val="B42469">
                      <a:satMod val="255000"/>
                    </a:srgbClr>
                  </a:gs>
                  <a:gs pos="48000">
                    <a:srgbClr val="B42469">
                      <a:shade val="85000"/>
                      <a:satMod val="255000"/>
                    </a:srgbClr>
                  </a:gs>
                  <a:gs pos="100000">
                    <a:srgbClr val="B42469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17450" y="1209526"/>
            <a:ext cx="8467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</a:rPr>
              <a:t>Sčítání celých čísel si vysvětlíme na hře „Hod šipkami na terč“. </a:t>
            </a:r>
          </a:p>
          <a:p>
            <a:r>
              <a:rPr lang="cs-CZ" dirty="0" smtClean="0">
                <a:solidFill>
                  <a:prstClr val="black"/>
                </a:solidFill>
              </a:rPr>
              <a:t>Narýsujte pod sebe do sešitu 5 terčů s obrazy číselné osy podle vzoru na obrázku. (Poloměr středu terče je 0,75 cm, další následující je vždy o 0,5 cm větší)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555105" y="2426562"/>
            <a:ext cx="2610290" cy="2597618"/>
            <a:chOff x="3235630" y="2132856"/>
            <a:chExt cx="2610290" cy="2597618"/>
          </a:xfrm>
        </p:grpSpPr>
        <p:sp>
          <p:nvSpPr>
            <p:cNvPr id="7" name="Prstenec 6"/>
            <p:cNvSpPr/>
            <p:nvPr/>
          </p:nvSpPr>
          <p:spPr>
            <a:xfrm>
              <a:off x="3235630" y="2132856"/>
              <a:ext cx="2610290" cy="2574323"/>
            </a:xfrm>
            <a:prstGeom prst="donut">
              <a:avLst>
                <a:gd name="adj" fmla="val 1229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8" name="Prstenec 7"/>
            <p:cNvSpPr/>
            <p:nvPr/>
          </p:nvSpPr>
          <p:spPr>
            <a:xfrm>
              <a:off x="3917640" y="2774640"/>
              <a:ext cx="1308720" cy="1308720"/>
            </a:xfrm>
            <a:prstGeom prst="donu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523656" y="335608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prstClr val="black"/>
                  </a:solidFill>
                </a:rPr>
                <a:t>3</a:t>
              </a: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708937" y="358468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967649" y="3853822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041079" y="4083360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prstClr val="black"/>
                  </a:solidFill>
                </a:rPr>
                <a:t>-1</a:t>
              </a:r>
              <a:endParaRPr lang="cs-CZ" dirty="0">
                <a:solidFill>
                  <a:prstClr val="black"/>
                </a:solidFill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5281283" y="4361142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prstClr val="black"/>
                  </a:solidFill>
                </a:rPr>
                <a:t>-2</a:t>
              </a:r>
              <a:endParaRPr lang="cs-CZ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317450" y="5448205"/>
            <a:ext cx="8509100" cy="1011239"/>
            <a:chOff x="2276" y="1926"/>
            <a:chExt cx="3560" cy="637"/>
          </a:xfrm>
        </p:grpSpPr>
        <p:sp>
          <p:nvSpPr>
            <p:cNvPr id="3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76" y="1926"/>
              <a:ext cx="3560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35" name="Line 5"/>
            <p:cNvSpPr>
              <a:spLocks noChangeShapeType="1"/>
            </p:cNvSpPr>
            <p:nvPr/>
          </p:nvSpPr>
          <p:spPr bwMode="auto">
            <a:xfrm>
              <a:off x="2309" y="2000"/>
              <a:ext cx="34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2602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2889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3182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3469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>
              <a:off x="3763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>
              <a:off x="4056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>
              <a:off x="4343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4636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>
              <a:off x="4923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>
              <a:off x="5210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5503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7" name="Rectangle 17"/>
            <p:cNvSpPr>
              <a:spLocks noChangeArrowheads="1"/>
            </p:cNvSpPr>
            <p:nvPr/>
          </p:nvSpPr>
          <p:spPr bwMode="auto">
            <a:xfrm>
              <a:off x="4004" y="2170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sz="3500" smtClean="0">
                  <a:solidFill>
                    <a:srgbClr val="000000"/>
                  </a:solidFill>
                </a:rPr>
                <a:t>0</a:t>
              </a:r>
              <a:endParaRPr lang="cs-CZ" smtClean="0">
                <a:solidFill>
                  <a:prstClr val="black"/>
                </a:solidFill>
              </a:endParaRPr>
            </a:p>
          </p:txBody>
        </p:sp>
        <p:sp>
          <p:nvSpPr>
            <p:cNvPr id="48" name="Rectangle 18"/>
            <p:cNvSpPr>
              <a:spLocks noChangeArrowheads="1"/>
            </p:cNvSpPr>
            <p:nvPr/>
          </p:nvSpPr>
          <p:spPr bwMode="auto">
            <a:xfrm>
              <a:off x="2824" y="2085"/>
              <a:ext cx="13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sz="3500" smtClean="0">
                  <a:solidFill>
                    <a:srgbClr val="000000"/>
                  </a:solidFill>
                </a:rPr>
                <a:t>-</a:t>
              </a:r>
              <a:endParaRPr lang="cs-CZ" smtClean="0">
                <a:solidFill>
                  <a:prstClr val="black"/>
                </a:solidFill>
              </a:endParaRPr>
            </a:p>
          </p:txBody>
        </p:sp>
        <p:sp>
          <p:nvSpPr>
            <p:cNvPr id="49" name="Rectangle 19"/>
            <p:cNvSpPr>
              <a:spLocks noChangeArrowheads="1"/>
            </p:cNvSpPr>
            <p:nvPr/>
          </p:nvSpPr>
          <p:spPr bwMode="auto">
            <a:xfrm>
              <a:off x="2882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sz="3500" smtClean="0">
                  <a:solidFill>
                    <a:srgbClr val="000000"/>
                  </a:solidFill>
                </a:rPr>
                <a:t>4</a:t>
              </a:r>
              <a:endParaRPr lang="cs-CZ" smtClean="0">
                <a:solidFill>
                  <a:prstClr val="black"/>
                </a:solidFill>
              </a:endParaRPr>
            </a:p>
          </p:txBody>
        </p:sp>
        <p:sp>
          <p:nvSpPr>
            <p:cNvPr id="50" name="Rectangle 20"/>
            <p:cNvSpPr>
              <a:spLocks noChangeArrowheads="1"/>
            </p:cNvSpPr>
            <p:nvPr/>
          </p:nvSpPr>
          <p:spPr bwMode="auto">
            <a:xfrm>
              <a:off x="3358" y="2085"/>
              <a:ext cx="13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sz="3500" smtClean="0">
                  <a:solidFill>
                    <a:srgbClr val="000000"/>
                  </a:solidFill>
                </a:rPr>
                <a:t>-</a:t>
              </a:r>
              <a:endParaRPr lang="cs-CZ" smtClean="0">
                <a:solidFill>
                  <a:prstClr val="black"/>
                </a:solidFill>
              </a:endParaRPr>
            </a:p>
          </p:txBody>
        </p:sp>
        <p:sp>
          <p:nvSpPr>
            <p:cNvPr id="51" name="Rectangle 21"/>
            <p:cNvSpPr>
              <a:spLocks noChangeArrowheads="1"/>
            </p:cNvSpPr>
            <p:nvPr/>
          </p:nvSpPr>
          <p:spPr bwMode="auto">
            <a:xfrm>
              <a:off x="3417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sz="3500" smtClean="0">
                  <a:solidFill>
                    <a:srgbClr val="000000"/>
                  </a:solidFill>
                </a:rPr>
                <a:t>2</a:t>
              </a:r>
              <a:endParaRPr lang="cs-CZ" smtClean="0">
                <a:solidFill>
                  <a:prstClr val="black"/>
                </a:solidFill>
              </a:endParaRPr>
            </a:p>
          </p:txBody>
        </p:sp>
        <p:sp>
          <p:nvSpPr>
            <p:cNvPr id="52" name="Rectangle 22"/>
            <p:cNvSpPr>
              <a:spLocks noChangeArrowheads="1"/>
            </p:cNvSpPr>
            <p:nvPr/>
          </p:nvSpPr>
          <p:spPr bwMode="auto">
            <a:xfrm>
              <a:off x="3091" y="2085"/>
              <a:ext cx="13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sz="3500" smtClean="0">
                  <a:solidFill>
                    <a:srgbClr val="000000"/>
                  </a:solidFill>
                </a:rPr>
                <a:t>-</a:t>
              </a:r>
              <a:endParaRPr lang="cs-CZ" smtClean="0">
                <a:solidFill>
                  <a:prstClr val="black"/>
                </a:solidFill>
              </a:endParaRPr>
            </a:p>
          </p:txBody>
        </p:sp>
        <p:sp>
          <p:nvSpPr>
            <p:cNvPr id="53" name="Rectangle 23"/>
            <p:cNvSpPr>
              <a:spLocks noChangeArrowheads="1"/>
            </p:cNvSpPr>
            <p:nvPr/>
          </p:nvSpPr>
          <p:spPr bwMode="auto">
            <a:xfrm>
              <a:off x="3150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sz="3500" smtClean="0">
                  <a:solidFill>
                    <a:srgbClr val="000000"/>
                  </a:solidFill>
                </a:rPr>
                <a:t>3</a:t>
              </a:r>
              <a:endParaRPr lang="cs-CZ" smtClean="0">
                <a:solidFill>
                  <a:prstClr val="black"/>
                </a:solidFill>
              </a:endParaRPr>
            </a:p>
          </p:txBody>
        </p:sp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3684" y="2085"/>
              <a:ext cx="13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sz="3500" smtClean="0">
                  <a:solidFill>
                    <a:srgbClr val="000000"/>
                  </a:solidFill>
                </a:rPr>
                <a:t>-</a:t>
              </a:r>
              <a:endParaRPr lang="cs-CZ" smtClean="0">
                <a:solidFill>
                  <a:prstClr val="black"/>
                </a:solidFill>
              </a:endParaRP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3737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sz="3500" dirty="0" smtClean="0">
                  <a:solidFill>
                    <a:srgbClr val="000000"/>
                  </a:solidFill>
                </a:rPr>
                <a:t>1</a:t>
              </a:r>
              <a:endParaRPr lang="cs-CZ" dirty="0" smtClean="0">
                <a:solidFill>
                  <a:prstClr val="black"/>
                </a:solidFill>
              </a:endParaRP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4545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sz="3500" smtClean="0">
                  <a:solidFill>
                    <a:srgbClr val="000000"/>
                  </a:solidFill>
                </a:rPr>
                <a:t>2</a:t>
              </a:r>
              <a:endParaRPr lang="cs-CZ" smtClean="0">
                <a:solidFill>
                  <a:prstClr val="black"/>
                </a:solidFill>
              </a:endParaRP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4297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sz="3500" smtClean="0">
                  <a:solidFill>
                    <a:srgbClr val="000000"/>
                  </a:solidFill>
                </a:rPr>
                <a:t>1</a:t>
              </a:r>
              <a:endParaRPr lang="cs-CZ" smtClean="0">
                <a:solidFill>
                  <a:prstClr val="black"/>
                </a:solidFill>
              </a:endParaRPr>
            </a:p>
          </p:txBody>
        </p:sp>
        <p:sp>
          <p:nvSpPr>
            <p:cNvPr id="58" name="Rectangle 28"/>
            <p:cNvSpPr>
              <a:spLocks noChangeArrowheads="1"/>
            </p:cNvSpPr>
            <p:nvPr/>
          </p:nvSpPr>
          <p:spPr bwMode="auto">
            <a:xfrm>
              <a:off x="4891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sz="3500" smtClean="0">
                  <a:solidFill>
                    <a:srgbClr val="000000"/>
                  </a:solidFill>
                </a:rPr>
                <a:t>3</a:t>
              </a:r>
              <a:endParaRPr lang="cs-CZ" smtClean="0">
                <a:solidFill>
                  <a:prstClr val="black"/>
                </a:solidFill>
              </a:endParaRPr>
            </a:p>
          </p:txBody>
        </p:sp>
        <p:sp>
          <p:nvSpPr>
            <p:cNvPr id="59" name="Rectangle 29"/>
            <p:cNvSpPr>
              <a:spLocks noChangeArrowheads="1"/>
            </p:cNvSpPr>
            <p:nvPr/>
          </p:nvSpPr>
          <p:spPr bwMode="auto">
            <a:xfrm>
              <a:off x="5171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sz="3500" smtClean="0">
                  <a:solidFill>
                    <a:srgbClr val="000000"/>
                  </a:solidFill>
                </a:rPr>
                <a:t>4</a:t>
              </a:r>
              <a:endParaRPr lang="cs-CZ" smtClean="0">
                <a:solidFill>
                  <a:prstClr val="black"/>
                </a:solidFill>
              </a:endParaRPr>
            </a:p>
          </p:txBody>
        </p:sp>
        <p:sp>
          <p:nvSpPr>
            <p:cNvPr id="60" name="Rectangle 30"/>
            <p:cNvSpPr>
              <a:spLocks noChangeArrowheads="1"/>
            </p:cNvSpPr>
            <p:nvPr/>
          </p:nvSpPr>
          <p:spPr bwMode="auto">
            <a:xfrm>
              <a:off x="5451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sz="3500" smtClean="0">
                  <a:solidFill>
                    <a:srgbClr val="000000"/>
                  </a:solidFill>
                </a:rPr>
                <a:t>5</a:t>
              </a:r>
              <a:endParaRPr lang="cs-CZ" smtClean="0">
                <a:solidFill>
                  <a:prstClr val="black"/>
                </a:solidFill>
              </a:endParaRPr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2491" y="2085"/>
              <a:ext cx="13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sz="3500" smtClean="0">
                  <a:solidFill>
                    <a:srgbClr val="000000"/>
                  </a:solidFill>
                </a:rPr>
                <a:t>-</a:t>
              </a:r>
              <a:endParaRPr lang="cs-CZ" smtClean="0">
                <a:solidFill>
                  <a:prstClr val="black"/>
                </a:solidFill>
              </a:endParaRPr>
            </a:p>
          </p:txBody>
        </p:sp>
        <p:sp>
          <p:nvSpPr>
            <p:cNvPr id="62" name="Rectangle 32"/>
            <p:cNvSpPr>
              <a:spLocks noChangeArrowheads="1"/>
            </p:cNvSpPr>
            <p:nvPr/>
          </p:nvSpPr>
          <p:spPr bwMode="auto">
            <a:xfrm>
              <a:off x="2550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sz="3500" smtClean="0">
                  <a:solidFill>
                    <a:srgbClr val="000000"/>
                  </a:solidFill>
                </a:rPr>
                <a:t>5</a:t>
              </a:r>
              <a:endParaRPr lang="cs-CZ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62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9532" y="260648"/>
            <a:ext cx="8424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48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Sčítání celých čísel</a:t>
            </a:r>
            <a:endParaRPr lang="cs-CZ" sz="4800" b="1" cap="all" spc="0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87485" y="1209526"/>
            <a:ext cx="8306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Představme si, že 5 žáků ze třídy soutěží v hodu šipkami na terč. Každý má dva pokusy, hody budeme zaznamenávat do terče, výsledky zobrazovat na číselné ose a sčítat dosažené body. </a:t>
            </a:r>
            <a:endParaRPr lang="cs-CZ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467544" y="2130191"/>
            <a:ext cx="2610290" cy="2597618"/>
            <a:chOff x="3235630" y="2132856"/>
            <a:chExt cx="2610290" cy="2597618"/>
          </a:xfrm>
        </p:grpSpPr>
        <p:sp>
          <p:nvSpPr>
            <p:cNvPr id="7" name="Prstenec 6"/>
            <p:cNvSpPr/>
            <p:nvPr/>
          </p:nvSpPr>
          <p:spPr>
            <a:xfrm>
              <a:off x="3235630" y="2132856"/>
              <a:ext cx="2610290" cy="2574323"/>
            </a:xfrm>
            <a:prstGeom prst="donut">
              <a:avLst>
                <a:gd name="adj" fmla="val 1229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" name="Prstenec 7"/>
            <p:cNvSpPr/>
            <p:nvPr/>
          </p:nvSpPr>
          <p:spPr>
            <a:xfrm>
              <a:off x="3917640" y="2774640"/>
              <a:ext cx="1308720" cy="1308720"/>
            </a:xfrm>
            <a:prstGeom prst="donu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523656" y="335608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3</a:t>
              </a:r>
              <a:endParaRPr lang="cs-CZ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708937" y="358468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1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967649" y="3853822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0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041079" y="4083360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-1</a:t>
              </a:r>
              <a:endParaRPr lang="cs-CZ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5281283" y="4361142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-2</a:t>
              </a:r>
              <a:endParaRPr lang="cs-CZ" dirty="0"/>
            </a:p>
          </p:txBody>
        </p:sp>
      </p:grpSp>
      <p:sp>
        <p:nvSpPr>
          <p:cNvPr id="17" name="Šipka doprava 16"/>
          <p:cNvSpPr/>
          <p:nvPr/>
        </p:nvSpPr>
        <p:spPr>
          <a:xfrm rot="16200000">
            <a:off x="901654" y="4009097"/>
            <a:ext cx="1512168" cy="346644"/>
          </a:xfrm>
          <a:prstGeom prst="rightArrow">
            <a:avLst>
              <a:gd name="adj1" fmla="val 22107"/>
              <a:gd name="adj2" fmla="val 10752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ysClr val="windowText" lastClr="000000"/>
              </a:solidFill>
            </a:endParaRPr>
          </a:p>
        </p:txBody>
      </p:sp>
      <p:sp>
        <p:nvSpPr>
          <p:cNvPr id="18" name="Šipka doprava 17"/>
          <p:cNvSpPr/>
          <p:nvPr/>
        </p:nvSpPr>
        <p:spPr>
          <a:xfrm rot="16200000">
            <a:off x="1215288" y="4412767"/>
            <a:ext cx="1512168" cy="346644"/>
          </a:xfrm>
          <a:prstGeom prst="rightArrow">
            <a:avLst>
              <a:gd name="adj1" fmla="val 22107"/>
              <a:gd name="adj2" fmla="val 10752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ysClr val="windowText" lastClr="00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050005" y="2364433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u="sng" dirty="0" smtClean="0"/>
              <a:t>1. žák</a:t>
            </a:r>
            <a:endParaRPr lang="cs-CZ" u="sng" dirty="0"/>
          </a:p>
        </p:txBody>
      </p:sp>
      <p:cxnSp>
        <p:nvCxnSpPr>
          <p:cNvPr id="21" name="Přímá spojnice se šipkou 20"/>
          <p:cNvCxnSpPr>
            <a:endCxn id="17" idx="3"/>
          </p:cNvCxnSpPr>
          <p:nvPr/>
        </p:nvCxnSpPr>
        <p:spPr>
          <a:xfrm flipH="1">
            <a:off x="1657738" y="2652623"/>
            <a:ext cx="1482546" cy="773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1952266" y="2661457"/>
            <a:ext cx="1197146" cy="11808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317450" y="4775298"/>
            <a:ext cx="8509100" cy="1011239"/>
            <a:chOff x="2276" y="1926"/>
            <a:chExt cx="3560" cy="637"/>
          </a:xfrm>
        </p:grpSpPr>
        <p:sp>
          <p:nvSpPr>
            <p:cNvPr id="3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76" y="1926"/>
              <a:ext cx="3560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Line 5"/>
            <p:cNvSpPr>
              <a:spLocks noChangeShapeType="1"/>
            </p:cNvSpPr>
            <p:nvPr/>
          </p:nvSpPr>
          <p:spPr bwMode="auto">
            <a:xfrm>
              <a:off x="2309" y="2000"/>
              <a:ext cx="34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2602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2889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3182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3469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>
              <a:off x="3763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>
              <a:off x="4056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>
              <a:off x="4343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4636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>
              <a:off x="4923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>
              <a:off x="5210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5503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Rectangle 17"/>
            <p:cNvSpPr>
              <a:spLocks noChangeArrowheads="1"/>
            </p:cNvSpPr>
            <p:nvPr/>
          </p:nvSpPr>
          <p:spPr bwMode="auto">
            <a:xfrm>
              <a:off x="4004" y="2170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18"/>
            <p:cNvSpPr>
              <a:spLocks noChangeArrowheads="1"/>
            </p:cNvSpPr>
            <p:nvPr/>
          </p:nvSpPr>
          <p:spPr bwMode="auto">
            <a:xfrm>
              <a:off x="2824" y="2085"/>
              <a:ext cx="13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19"/>
            <p:cNvSpPr>
              <a:spLocks noChangeArrowheads="1"/>
            </p:cNvSpPr>
            <p:nvPr/>
          </p:nvSpPr>
          <p:spPr bwMode="auto">
            <a:xfrm>
              <a:off x="2882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20"/>
            <p:cNvSpPr>
              <a:spLocks noChangeArrowheads="1"/>
            </p:cNvSpPr>
            <p:nvPr/>
          </p:nvSpPr>
          <p:spPr bwMode="auto">
            <a:xfrm>
              <a:off x="3358" y="2085"/>
              <a:ext cx="13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21"/>
            <p:cNvSpPr>
              <a:spLocks noChangeArrowheads="1"/>
            </p:cNvSpPr>
            <p:nvPr/>
          </p:nvSpPr>
          <p:spPr bwMode="auto">
            <a:xfrm>
              <a:off x="3417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22"/>
            <p:cNvSpPr>
              <a:spLocks noChangeArrowheads="1"/>
            </p:cNvSpPr>
            <p:nvPr/>
          </p:nvSpPr>
          <p:spPr bwMode="auto">
            <a:xfrm>
              <a:off x="3091" y="2085"/>
              <a:ext cx="13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23"/>
            <p:cNvSpPr>
              <a:spLocks noChangeArrowheads="1"/>
            </p:cNvSpPr>
            <p:nvPr/>
          </p:nvSpPr>
          <p:spPr bwMode="auto">
            <a:xfrm>
              <a:off x="3150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3684" y="2085"/>
              <a:ext cx="13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3737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4545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4297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28"/>
            <p:cNvSpPr>
              <a:spLocks noChangeArrowheads="1"/>
            </p:cNvSpPr>
            <p:nvPr/>
          </p:nvSpPr>
          <p:spPr bwMode="auto">
            <a:xfrm>
              <a:off x="4891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29"/>
            <p:cNvSpPr>
              <a:spLocks noChangeArrowheads="1"/>
            </p:cNvSpPr>
            <p:nvPr/>
          </p:nvSpPr>
          <p:spPr bwMode="auto">
            <a:xfrm>
              <a:off x="5171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30"/>
            <p:cNvSpPr>
              <a:spLocks noChangeArrowheads="1"/>
            </p:cNvSpPr>
            <p:nvPr/>
          </p:nvSpPr>
          <p:spPr bwMode="auto">
            <a:xfrm>
              <a:off x="5451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2491" y="2085"/>
              <a:ext cx="13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32"/>
            <p:cNvSpPr>
              <a:spLocks noChangeArrowheads="1"/>
            </p:cNvSpPr>
            <p:nvPr/>
          </p:nvSpPr>
          <p:spPr bwMode="auto">
            <a:xfrm>
              <a:off x="2550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8" name="Šipka ohnutá nahoru 67"/>
          <p:cNvSpPr/>
          <p:nvPr/>
        </p:nvSpPr>
        <p:spPr>
          <a:xfrm rot="16200000" flipV="1">
            <a:off x="5112581" y="3358930"/>
            <a:ext cx="982371" cy="2099401"/>
          </a:xfrm>
          <a:prstGeom prst="bentUpArrow">
            <a:avLst>
              <a:gd name="adj1" fmla="val 9594"/>
              <a:gd name="adj2" fmla="val 18351"/>
              <a:gd name="adj3" fmla="val 23247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Šipka ohnutá nahoru 68"/>
          <p:cNvSpPr/>
          <p:nvPr/>
        </p:nvSpPr>
        <p:spPr>
          <a:xfrm rot="16200000" flipV="1">
            <a:off x="6521366" y="4057556"/>
            <a:ext cx="915126" cy="702716"/>
          </a:xfrm>
          <a:prstGeom prst="bentUpArrow">
            <a:avLst>
              <a:gd name="adj1" fmla="val 9594"/>
              <a:gd name="adj2" fmla="val 22344"/>
              <a:gd name="adj3" fmla="val 3805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TextovéPole 69"/>
          <p:cNvSpPr txBox="1"/>
          <p:nvPr/>
        </p:nvSpPr>
        <p:spPr>
          <a:xfrm>
            <a:off x="5116607" y="374574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 body</a:t>
            </a:r>
            <a:endParaRPr lang="cs-CZ" dirty="0"/>
          </a:p>
        </p:txBody>
      </p:sp>
      <p:sp>
        <p:nvSpPr>
          <p:cNvPr id="71" name="TextovéPole 70"/>
          <p:cNvSpPr txBox="1"/>
          <p:nvPr/>
        </p:nvSpPr>
        <p:spPr>
          <a:xfrm>
            <a:off x="6671489" y="3734087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 bod</a:t>
            </a:r>
            <a:endParaRPr lang="cs-CZ" dirty="0"/>
          </a:p>
        </p:txBody>
      </p:sp>
      <p:cxnSp>
        <p:nvCxnSpPr>
          <p:cNvPr id="73" name="Přímá spojnice 72"/>
          <p:cNvCxnSpPr>
            <a:endCxn id="45" idx="1"/>
          </p:cNvCxnSpPr>
          <p:nvPr/>
        </p:nvCxnSpPr>
        <p:spPr>
          <a:xfrm>
            <a:off x="7322723" y="3830005"/>
            <a:ext cx="7565" cy="1164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ovéPole 75"/>
          <p:cNvSpPr txBox="1"/>
          <p:nvPr/>
        </p:nvSpPr>
        <p:spPr>
          <a:xfrm>
            <a:off x="4698730" y="2959257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Součet :  3 + 1 = 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57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7" grpId="1" animBg="1"/>
      <p:bldP spid="18" grpId="0" animBg="1"/>
      <p:bldP spid="18" grpId="1" animBg="1"/>
      <p:bldP spid="19" grpId="0"/>
      <p:bldP spid="68" grpId="0" animBg="1"/>
      <p:bldP spid="69" grpId="0" animBg="1"/>
      <p:bldP spid="70" grpId="0"/>
      <p:bldP spid="71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9532" y="260648"/>
            <a:ext cx="8424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48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Sčítání celých čísel</a:t>
            </a:r>
            <a:endParaRPr lang="cs-CZ" sz="4800" b="1" cap="all" spc="0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467544" y="2130191"/>
            <a:ext cx="2610290" cy="2597618"/>
            <a:chOff x="3235630" y="2132856"/>
            <a:chExt cx="2610290" cy="2597618"/>
          </a:xfrm>
        </p:grpSpPr>
        <p:sp>
          <p:nvSpPr>
            <p:cNvPr id="7" name="Prstenec 6"/>
            <p:cNvSpPr/>
            <p:nvPr/>
          </p:nvSpPr>
          <p:spPr>
            <a:xfrm>
              <a:off x="3235630" y="2132856"/>
              <a:ext cx="2610290" cy="2574323"/>
            </a:xfrm>
            <a:prstGeom prst="donut">
              <a:avLst>
                <a:gd name="adj" fmla="val 1229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" name="Prstenec 7"/>
            <p:cNvSpPr/>
            <p:nvPr/>
          </p:nvSpPr>
          <p:spPr>
            <a:xfrm>
              <a:off x="3917640" y="2774640"/>
              <a:ext cx="1308720" cy="1308720"/>
            </a:xfrm>
            <a:prstGeom prst="donu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523656" y="335608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3</a:t>
              </a:r>
              <a:endParaRPr lang="cs-CZ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708937" y="358468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1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967649" y="3853822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0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041079" y="4083360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-1</a:t>
              </a:r>
              <a:endParaRPr lang="cs-CZ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5281283" y="4361142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-2</a:t>
              </a:r>
              <a:endParaRPr lang="cs-CZ" dirty="0"/>
            </a:p>
          </p:txBody>
        </p:sp>
      </p:grpSp>
      <p:sp>
        <p:nvSpPr>
          <p:cNvPr id="17" name="Šipka doprava 16"/>
          <p:cNvSpPr/>
          <p:nvPr/>
        </p:nvSpPr>
        <p:spPr>
          <a:xfrm rot="16200000">
            <a:off x="422691" y="4960059"/>
            <a:ext cx="1512168" cy="346644"/>
          </a:xfrm>
          <a:prstGeom prst="rightArrow">
            <a:avLst>
              <a:gd name="adj1" fmla="val 22107"/>
              <a:gd name="adj2" fmla="val 10752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ysClr val="windowText" lastClr="000000"/>
              </a:solidFill>
            </a:endParaRPr>
          </a:p>
        </p:txBody>
      </p:sp>
      <p:sp>
        <p:nvSpPr>
          <p:cNvPr id="18" name="Šipka doprava 17"/>
          <p:cNvSpPr/>
          <p:nvPr/>
        </p:nvSpPr>
        <p:spPr>
          <a:xfrm rot="16200000">
            <a:off x="828138" y="5693077"/>
            <a:ext cx="1512168" cy="346644"/>
          </a:xfrm>
          <a:prstGeom prst="rightArrow">
            <a:avLst>
              <a:gd name="adj1" fmla="val 22107"/>
              <a:gd name="adj2" fmla="val 10752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ysClr val="windowText" lastClr="000000"/>
              </a:solidFill>
            </a:endParaRPr>
          </a:p>
        </p:txBody>
      </p:sp>
      <p:cxnSp>
        <p:nvCxnSpPr>
          <p:cNvPr id="21" name="Přímá spojnice se šipkou 20"/>
          <p:cNvCxnSpPr>
            <a:endCxn id="17" idx="3"/>
          </p:cNvCxnSpPr>
          <p:nvPr/>
        </p:nvCxnSpPr>
        <p:spPr>
          <a:xfrm flipH="1">
            <a:off x="1178775" y="2460011"/>
            <a:ext cx="2105074" cy="1917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endCxn id="18" idx="3"/>
          </p:cNvCxnSpPr>
          <p:nvPr/>
        </p:nvCxnSpPr>
        <p:spPr>
          <a:xfrm flipH="1">
            <a:off x="1584222" y="2444820"/>
            <a:ext cx="1699628" cy="2665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317450" y="5647324"/>
            <a:ext cx="8509100" cy="1011239"/>
            <a:chOff x="2276" y="1926"/>
            <a:chExt cx="3560" cy="637"/>
          </a:xfrm>
        </p:grpSpPr>
        <p:sp>
          <p:nvSpPr>
            <p:cNvPr id="3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76" y="1926"/>
              <a:ext cx="3560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Line 5"/>
            <p:cNvSpPr>
              <a:spLocks noChangeShapeType="1"/>
            </p:cNvSpPr>
            <p:nvPr/>
          </p:nvSpPr>
          <p:spPr bwMode="auto">
            <a:xfrm>
              <a:off x="2309" y="2000"/>
              <a:ext cx="34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2602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2889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3182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3469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>
              <a:off x="3763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>
              <a:off x="4056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>
              <a:off x="4343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4636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>
              <a:off x="4923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>
              <a:off x="5210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5503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Rectangle 17"/>
            <p:cNvSpPr>
              <a:spLocks noChangeArrowheads="1"/>
            </p:cNvSpPr>
            <p:nvPr/>
          </p:nvSpPr>
          <p:spPr bwMode="auto">
            <a:xfrm>
              <a:off x="4004" y="2170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18"/>
            <p:cNvSpPr>
              <a:spLocks noChangeArrowheads="1"/>
            </p:cNvSpPr>
            <p:nvPr/>
          </p:nvSpPr>
          <p:spPr bwMode="auto">
            <a:xfrm>
              <a:off x="2824" y="2085"/>
              <a:ext cx="13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19"/>
            <p:cNvSpPr>
              <a:spLocks noChangeArrowheads="1"/>
            </p:cNvSpPr>
            <p:nvPr/>
          </p:nvSpPr>
          <p:spPr bwMode="auto">
            <a:xfrm>
              <a:off x="2882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20"/>
            <p:cNvSpPr>
              <a:spLocks noChangeArrowheads="1"/>
            </p:cNvSpPr>
            <p:nvPr/>
          </p:nvSpPr>
          <p:spPr bwMode="auto">
            <a:xfrm>
              <a:off x="3358" y="2085"/>
              <a:ext cx="13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21"/>
            <p:cNvSpPr>
              <a:spLocks noChangeArrowheads="1"/>
            </p:cNvSpPr>
            <p:nvPr/>
          </p:nvSpPr>
          <p:spPr bwMode="auto">
            <a:xfrm>
              <a:off x="3417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22"/>
            <p:cNvSpPr>
              <a:spLocks noChangeArrowheads="1"/>
            </p:cNvSpPr>
            <p:nvPr/>
          </p:nvSpPr>
          <p:spPr bwMode="auto">
            <a:xfrm>
              <a:off x="3091" y="2085"/>
              <a:ext cx="13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23"/>
            <p:cNvSpPr>
              <a:spLocks noChangeArrowheads="1"/>
            </p:cNvSpPr>
            <p:nvPr/>
          </p:nvSpPr>
          <p:spPr bwMode="auto">
            <a:xfrm>
              <a:off x="3150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3684" y="2085"/>
              <a:ext cx="13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3737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4545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4297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28"/>
            <p:cNvSpPr>
              <a:spLocks noChangeArrowheads="1"/>
            </p:cNvSpPr>
            <p:nvPr/>
          </p:nvSpPr>
          <p:spPr bwMode="auto">
            <a:xfrm>
              <a:off x="4891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29"/>
            <p:cNvSpPr>
              <a:spLocks noChangeArrowheads="1"/>
            </p:cNvSpPr>
            <p:nvPr/>
          </p:nvSpPr>
          <p:spPr bwMode="auto">
            <a:xfrm>
              <a:off x="5171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30"/>
            <p:cNvSpPr>
              <a:spLocks noChangeArrowheads="1"/>
            </p:cNvSpPr>
            <p:nvPr/>
          </p:nvSpPr>
          <p:spPr bwMode="auto">
            <a:xfrm>
              <a:off x="5451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2491" y="2085"/>
              <a:ext cx="13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32"/>
            <p:cNvSpPr>
              <a:spLocks noChangeArrowheads="1"/>
            </p:cNvSpPr>
            <p:nvPr/>
          </p:nvSpPr>
          <p:spPr bwMode="auto">
            <a:xfrm>
              <a:off x="2550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8" name="Šipka ohnutá nahoru 67"/>
          <p:cNvSpPr/>
          <p:nvPr/>
        </p:nvSpPr>
        <p:spPr>
          <a:xfrm rot="16200000">
            <a:off x="3383540" y="4570210"/>
            <a:ext cx="982371" cy="1385111"/>
          </a:xfrm>
          <a:prstGeom prst="bentUpArrow">
            <a:avLst>
              <a:gd name="adj1" fmla="val 9594"/>
              <a:gd name="adj2" fmla="val 18351"/>
              <a:gd name="adj3" fmla="val 23247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Šipka ohnutá nahoru 68"/>
          <p:cNvSpPr/>
          <p:nvPr/>
        </p:nvSpPr>
        <p:spPr>
          <a:xfrm rot="16200000">
            <a:off x="2367474" y="4937486"/>
            <a:ext cx="915126" cy="684132"/>
          </a:xfrm>
          <a:prstGeom prst="bentUpArrow">
            <a:avLst>
              <a:gd name="adj1" fmla="val 9594"/>
              <a:gd name="adj2" fmla="val 22344"/>
              <a:gd name="adj3" fmla="val 3805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TextovéPole 69"/>
          <p:cNvSpPr txBox="1"/>
          <p:nvPr/>
        </p:nvSpPr>
        <p:spPr>
          <a:xfrm>
            <a:off x="3419464" y="445265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-2 body</a:t>
            </a:r>
            <a:endParaRPr lang="cs-CZ" dirty="0"/>
          </a:p>
        </p:txBody>
      </p:sp>
      <p:sp>
        <p:nvSpPr>
          <p:cNvPr id="71" name="TextovéPole 70"/>
          <p:cNvSpPr txBox="1"/>
          <p:nvPr/>
        </p:nvSpPr>
        <p:spPr>
          <a:xfrm>
            <a:off x="2370344" y="4523410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-1 bod</a:t>
            </a:r>
            <a:endParaRPr lang="cs-CZ" dirty="0"/>
          </a:p>
        </p:txBody>
      </p:sp>
      <p:cxnSp>
        <p:nvCxnSpPr>
          <p:cNvPr id="73" name="Přímá spojnice 72"/>
          <p:cNvCxnSpPr/>
          <p:nvPr/>
        </p:nvCxnSpPr>
        <p:spPr>
          <a:xfrm>
            <a:off x="2467671" y="4577693"/>
            <a:ext cx="7565" cy="1164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ovéPole 75"/>
          <p:cNvSpPr txBox="1"/>
          <p:nvPr/>
        </p:nvSpPr>
        <p:spPr>
          <a:xfrm>
            <a:off x="4954865" y="3017968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Součet :  (-2) +(-1) = -3</a:t>
            </a:r>
            <a:endParaRPr lang="cs-CZ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3193992" y="2139846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u="sng" dirty="0"/>
              <a:t>2</a:t>
            </a:r>
            <a:r>
              <a:rPr lang="cs-CZ" u="sng" dirty="0" smtClean="0"/>
              <a:t>. žák</a:t>
            </a:r>
            <a:endParaRPr lang="cs-CZ" u="sng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317450" y="1094063"/>
            <a:ext cx="8306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Představme si, že 5 žáků ze třídy soutěží v hodu šipkami na terč. Každý má dva pokusy, hody budeme zaznamenávat do terče, výsledky zobrazovat na číselné ose a sčítat dosažené body.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76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68" grpId="0" animBg="1"/>
      <p:bldP spid="69" grpId="0" animBg="1"/>
      <p:bldP spid="70" grpId="0"/>
      <p:bldP spid="71" grpId="0"/>
      <p:bldP spid="76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9532" y="260648"/>
            <a:ext cx="8424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48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Sčítání celých čísel</a:t>
            </a:r>
            <a:endParaRPr lang="cs-CZ" sz="4800" b="1" cap="all" spc="0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467544" y="2130191"/>
            <a:ext cx="2610290" cy="2597618"/>
            <a:chOff x="3235630" y="2132856"/>
            <a:chExt cx="2610290" cy="2597618"/>
          </a:xfrm>
        </p:grpSpPr>
        <p:sp>
          <p:nvSpPr>
            <p:cNvPr id="7" name="Prstenec 6"/>
            <p:cNvSpPr/>
            <p:nvPr/>
          </p:nvSpPr>
          <p:spPr>
            <a:xfrm>
              <a:off x="3235630" y="2132856"/>
              <a:ext cx="2610290" cy="2574323"/>
            </a:xfrm>
            <a:prstGeom prst="donut">
              <a:avLst>
                <a:gd name="adj" fmla="val 1229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" name="Prstenec 7"/>
            <p:cNvSpPr/>
            <p:nvPr/>
          </p:nvSpPr>
          <p:spPr>
            <a:xfrm>
              <a:off x="3917640" y="2774640"/>
              <a:ext cx="1308720" cy="1308720"/>
            </a:xfrm>
            <a:prstGeom prst="donu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523656" y="335608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3</a:t>
              </a:r>
              <a:endParaRPr lang="cs-CZ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708937" y="358468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1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967649" y="3853822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0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041079" y="4083360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-1</a:t>
              </a:r>
              <a:endParaRPr lang="cs-CZ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5281283" y="4361142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-2</a:t>
              </a:r>
              <a:endParaRPr lang="cs-CZ" dirty="0"/>
            </a:p>
          </p:txBody>
        </p:sp>
      </p:grpSp>
      <p:sp>
        <p:nvSpPr>
          <p:cNvPr id="17" name="Šipka doprava 16"/>
          <p:cNvSpPr/>
          <p:nvPr/>
        </p:nvSpPr>
        <p:spPr>
          <a:xfrm rot="16200000">
            <a:off x="894245" y="4050547"/>
            <a:ext cx="1512168" cy="346644"/>
          </a:xfrm>
          <a:prstGeom prst="rightArrow">
            <a:avLst>
              <a:gd name="adj1" fmla="val 22107"/>
              <a:gd name="adj2" fmla="val 10752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ysClr val="windowText" lastClr="000000"/>
              </a:solidFill>
            </a:endParaRPr>
          </a:p>
        </p:txBody>
      </p:sp>
      <p:sp>
        <p:nvSpPr>
          <p:cNvPr id="18" name="Šipka doprava 17"/>
          <p:cNvSpPr/>
          <p:nvPr/>
        </p:nvSpPr>
        <p:spPr>
          <a:xfrm rot="16200000">
            <a:off x="1652462" y="5345377"/>
            <a:ext cx="1512168" cy="346644"/>
          </a:xfrm>
          <a:prstGeom prst="rightArrow">
            <a:avLst>
              <a:gd name="adj1" fmla="val 22107"/>
              <a:gd name="adj2" fmla="val 10752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ysClr val="windowText" lastClr="000000"/>
              </a:solidFill>
            </a:endParaRPr>
          </a:p>
        </p:txBody>
      </p:sp>
      <p:cxnSp>
        <p:nvCxnSpPr>
          <p:cNvPr id="21" name="Přímá spojnice se šipkou 20"/>
          <p:cNvCxnSpPr>
            <a:endCxn id="17" idx="3"/>
          </p:cNvCxnSpPr>
          <p:nvPr/>
        </p:nvCxnSpPr>
        <p:spPr>
          <a:xfrm flipH="1">
            <a:off x="1650329" y="2347741"/>
            <a:ext cx="1612154" cy="11200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endCxn id="18" idx="3"/>
          </p:cNvCxnSpPr>
          <p:nvPr/>
        </p:nvCxnSpPr>
        <p:spPr>
          <a:xfrm flipH="1">
            <a:off x="2408546" y="2347741"/>
            <a:ext cx="860258" cy="2414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317450" y="4775298"/>
            <a:ext cx="8509100" cy="1011239"/>
            <a:chOff x="2276" y="1926"/>
            <a:chExt cx="3560" cy="637"/>
          </a:xfrm>
        </p:grpSpPr>
        <p:sp>
          <p:nvSpPr>
            <p:cNvPr id="3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76" y="1926"/>
              <a:ext cx="3560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Line 5"/>
            <p:cNvSpPr>
              <a:spLocks noChangeShapeType="1"/>
            </p:cNvSpPr>
            <p:nvPr/>
          </p:nvSpPr>
          <p:spPr bwMode="auto">
            <a:xfrm>
              <a:off x="2309" y="2000"/>
              <a:ext cx="34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2602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2889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3182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3469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>
              <a:off x="3763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>
              <a:off x="4056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>
              <a:off x="4343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4636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>
              <a:off x="4923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>
              <a:off x="5210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5503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Rectangle 17"/>
            <p:cNvSpPr>
              <a:spLocks noChangeArrowheads="1"/>
            </p:cNvSpPr>
            <p:nvPr/>
          </p:nvSpPr>
          <p:spPr bwMode="auto">
            <a:xfrm>
              <a:off x="4004" y="2170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18"/>
            <p:cNvSpPr>
              <a:spLocks noChangeArrowheads="1"/>
            </p:cNvSpPr>
            <p:nvPr/>
          </p:nvSpPr>
          <p:spPr bwMode="auto">
            <a:xfrm>
              <a:off x="2824" y="2085"/>
              <a:ext cx="13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19"/>
            <p:cNvSpPr>
              <a:spLocks noChangeArrowheads="1"/>
            </p:cNvSpPr>
            <p:nvPr/>
          </p:nvSpPr>
          <p:spPr bwMode="auto">
            <a:xfrm>
              <a:off x="2882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20"/>
            <p:cNvSpPr>
              <a:spLocks noChangeArrowheads="1"/>
            </p:cNvSpPr>
            <p:nvPr/>
          </p:nvSpPr>
          <p:spPr bwMode="auto">
            <a:xfrm>
              <a:off x="3358" y="2085"/>
              <a:ext cx="13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21"/>
            <p:cNvSpPr>
              <a:spLocks noChangeArrowheads="1"/>
            </p:cNvSpPr>
            <p:nvPr/>
          </p:nvSpPr>
          <p:spPr bwMode="auto">
            <a:xfrm>
              <a:off x="3417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22"/>
            <p:cNvSpPr>
              <a:spLocks noChangeArrowheads="1"/>
            </p:cNvSpPr>
            <p:nvPr/>
          </p:nvSpPr>
          <p:spPr bwMode="auto">
            <a:xfrm>
              <a:off x="3091" y="2085"/>
              <a:ext cx="13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23"/>
            <p:cNvSpPr>
              <a:spLocks noChangeArrowheads="1"/>
            </p:cNvSpPr>
            <p:nvPr/>
          </p:nvSpPr>
          <p:spPr bwMode="auto">
            <a:xfrm>
              <a:off x="3150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3684" y="2085"/>
              <a:ext cx="13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3737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4545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4297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28"/>
            <p:cNvSpPr>
              <a:spLocks noChangeArrowheads="1"/>
            </p:cNvSpPr>
            <p:nvPr/>
          </p:nvSpPr>
          <p:spPr bwMode="auto">
            <a:xfrm>
              <a:off x="4891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29"/>
            <p:cNvSpPr>
              <a:spLocks noChangeArrowheads="1"/>
            </p:cNvSpPr>
            <p:nvPr/>
          </p:nvSpPr>
          <p:spPr bwMode="auto">
            <a:xfrm>
              <a:off x="5171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30"/>
            <p:cNvSpPr>
              <a:spLocks noChangeArrowheads="1"/>
            </p:cNvSpPr>
            <p:nvPr/>
          </p:nvSpPr>
          <p:spPr bwMode="auto">
            <a:xfrm>
              <a:off x="5451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2491" y="2085"/>
              <a:ext cx="13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32"/>
            <p:cNvSpPr>
              <a:spLocks noChangeArrowheads="1"/>
            </p:cNvSpPr>
            <p:nvPr/>
          </p:nvSpPr>
          <p:spPr bwMode="auto">
            <a:xfrm>
              <a:off x="2550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8" name="Šipka ohnutá nahoru 67"/>
          <p:cNvSpPr/>
          <p:nvPr/>
        </p:nvSpPr>
        <p:spPr>
          <a:xfrm rot="16200000" flipV="1">
            <a:off x="5120608" y="3377284"/>
            <a:ext cx="982371" cy="2044807"/>
          </a:xfrm>
          <a:prstGeom prst="bentUpArrow">
            <a:avLst>
              <a:gd name="adj1" fmla="val 9594"/>
              <a:gd name="adj2" fmla="val 18351"/>
              <a:gd name="adj3" fmla="val 23247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Šipka ohnutá nahoru 68"/>
          <p:cNvSpPr/>
          <p:nvPr/>
        </p:nvSpPr>
        <p:spPr>
          <a:xfrm rot="16200000">
            <a:off x="5167684" y="3443723"/>
            <a:ext cx="1556817" cy="1376208"/>
          </a:xfrm>
          <a:prstGeom prst="bentUpArrow">
            <a:avLst>
              <a:gd name="adj1" fmla="val 9594"/>
              <a:gd name="adj2" fmla="val 8948"/>
              <a:gd name="adj3" fmla="val 23047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TextovéPole 69"/>
          <p:cNvSpPr txBox="1"/>
          <p:nvPr/>
        </p:nvSpPr>
        <p:spPr>
          <a:xfrm>
            <a:off x="5048060" y="364756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</a:t>
            </a:r>
            <a:r>
              <a:rPr lang="cs-CZ" dirty="0" smtClean="0"/>
              <a:t> body</a:t>
            </a:r>
            <a:endParaRPr lang="cs-CZ" dirty="0"/>
          </a:p>
        </p:txBody>
      </p:sp>
      <p:sp>
        <p:nvSpPr>
          <p:cNvPr id="71" name="TextovéPole 70"/>
          <p:cNvSpPr txBox="1"/>
          <p:nvPr/>
        </p:nvSpPr>
        <p:spPr>
          <a:xfrm>
            <a:off x="5553166" y="296383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-2 body</a:t>
            </a:r>
            <a:endParaRPr lang="cs-CZ" dirty="0"/>
          </a:p>
        </p:txBody>
      </p:sp>
      <p:cxnSp>
        <p:nvCxnSpPr>
          <p:cNvPr id="73" name="Přímá spojnice 72"/>
          <p:cNvCxnSpPr/>
          <p:nvPr/>
        </p:nvCxnSpPr>
        <p:spPr>
          <a:xfrm>
            <a:off x="5247885" y="3235944"/>
            <a:ext cx="3782" cy="1791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ovéPole 75"/>
          <p:cNvSpPr txBox="1"/>
          <p:nvPr/>
        </p:nvSpPr>
        <p:spPr>
          <a:xfrm>
            <a:off x="4924363" y="2319779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Součet :  </a:t>
            </a:r>
            <a:r>
              <a:rPr lang="cs-CZ" dirty="0"/>
              <a:t>3</a:t>
            </a:r>
            <a:r>
              <a:rPr lang="cs-CZ" dirty="0" smtClean="0"/>
              <a:t> +(-2) = </a:t>
            </a:r>
            <a:r>
              <a:rPr lang="cs-CZ" dirty="0"/>
              <a:t>1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3169836" y="2036205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u="sng" dirty="0" smtClean="0"/>
              <a:t>3. žák</a:t>
            </a:r>
            <a:endParaRPr lang="cs-CZ" u="sng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317450" y="1094063"/>
            <a:ext cx="8306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Představme si, že 5 žáků ze třídy soutěží v hodu šipkami na terč. Každý má dva pokusy, hody budeme zaznamenávat do terče, výsledky zobrazovat na číselné ose a sčítat dosažené body.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026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68" grpId="0" animBg="1"/>
      <p:bldP spid="69" grpId="0" animBg="1"/>
      <p:bldP spid="70" grpId="0"/>
      <p:bldP spid="71" grpId="0"/>
      <p:bldP spid="76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9532" y="260648"/>
            <a:ext cx="8424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48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Sčítání celých čísel</a:t>
            </a:r>
            <a:endParaRPr lang="cs-CZ" sz="4800" b="1" cap="all" spc="0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467544" y="2130191"/>
            <a:ext cx="2610290" cy="2597618"/>
            <a:chOff x="3235630" y="2132856"/>
            <a:chExt cx="2610290" cy="2597618"/>
          </a:xfrm>
        </p:grpSpPr>
        <p:sp>
          <p:nvSpPr>
            <p:cNvPr id="7" name="Prstenec 6"/>
            <p:cNvSpPr/>
            <p:nvPr/>
          </p:nvSpPr>
          <p:spPr>
            <a:xfrm>
              <a:off x="3235630" y="2132856"/>
              <a:ext cx="2610290" cy="2574323"/>
            </a:xfrm>
            <a:prstGeom prst="donut">
              <a:avLst>
                <a:gd name="adj" fmla="val 1229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" name="Prstenec 7"/>
            <p:cNvSpPr/>
            <p:nvPr/>
          </p:nvSpPr>
          <p:spPr>
            <a:xfrm>
              <a:off x="3917640" y="2774640"/>
              <a:ext cx="1308720" cy="1308720"/>
            </a:xfrm>
            <a:prstGeom prst="donu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523656" y="335608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3</a:t>
              </a:r>
              <a:endParaRPr lang="cs-CZ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708937" y="358468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1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967649" y="3853822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0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041079" y="4083360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-1</a:t>
              </a:r>
              <a:endParaRPr lang="cs-CZ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5281283" y="4361142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-2</a:t>
              </a:r>
              <a:endParaRPr lang="cs-CZ" dirty="0"/>
            </a:p>
          </p:txBody>
        </p:sp>
      </p:grpSp>
      <p:sp>
        <p:nvSpPr>
          <p:cNvPr id="17" name="Šipka doprava 16"/>
          <p:cNvSpPr/>
          <p:nvPr/>
        </p:nvSpPr>
        <p:spPr>
          <a:xfrm rot="16200000">
            <a:off x="605063" y="4256341"/>
            <a:ext cx="1512168" cy="346644"/>
          </a:xfrm>
          <a:prstGeom prst="rightArrow">
            <a:avLst>
              <a:gd name="adj1" fmla="val 22107"/>
              <a:gd name="adj2" fmla="val 10752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ysClr val="windowText" lastClr="000000"/>
              </a:solidFill>
            </a:endParaRPr>
          </a:p>
        </p:txBody>
      </p:sp>
      <p:sp>
        <p:nvSpPr>
          <p:cNvPr id="18" name="Šipka doprava 17"/>
          <p:cNvSpPr/>
          <p:nvPr/>
        </p:nvSpPr>
        <p:spPr>
          <a:xfrm rot="16200000">
            <a:off x="-156554" y="5126910"/>
            <a:ext cx="1512168" cy="346644"/>
          </a:xfrm>
          <a:prstGeom prst="rightArrow">
            <a:avLst>
              <a:gd name="adj1" fmla="val 22107"/>
              <a:gd name="adj2" fmla="val 10752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ysClr val="windowText" lastClr="00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419872" y="2130191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u="sng" dirty="0"/>
              <a:t>4</a:t>
            </a:r>
            <a:r>
              <a:rPr lang="cs-CZ" u="sng" dirty="0" smtClean="0"/>
              <a:t>. žák</a:t>
            </a:r>
            <a:endParaRPr lang="cs-CZ" u="sng" dirty="0"/>
          </a:p>
        </p:txBody>
      </p:sp>
      <p:cxnSp>
        <p:nvCxnSpPr>
          <p:cNvPr id="21" name="Přímá spojnice se šipkou 20"/>
          <p:cNvCxnSpPr>
            <a:endCxn id="17" idx="3"/>
          </p:cNvCxnSpPr>
          <p:nvPr/>
        </p:nvCxnSpPr>
        <p:spPr>
          <a:xfrm flipH="1">
            <a:off x="1361147" y="2436730"/>
            <a:ext cx="2169005" cy="12368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endCxn id="18" idx="3"/>
          </p:cNvCxnSpPr>
          <p:nvPr/>
        </p:nvCxnSpPr>
        <p:spPr>
          <a:xfrm flipH="1">
            <a:off x="599530" y="2436730"/>
            <a:ext cx="2930622" cy="21074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317450" y="4775298"/>
            <a:ext cx="8509100" cy="1011239"/>
            <a:chOff x="2276" y="1926"/>
            <a:chExt cx="3560" cy="637"/>
          </a:xfrm>
        </p:grpSpPr>
        <p:sp>
          <p:nvSpPr>
            <p:cNvPr id="3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76" y="1926"/>
              <a:ext cx="3560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Line 5"/>
            <p:cNvSpPr>
              <a:spLocks noChangeShapeType="1"/>
            </p:cNvSpPr>
            <p:nvPr/>
          </p:nvSpPr>
          <p:spPr bwMode="auto">
            <a:xfrm>
              <a:off x="2309" y="2000"/>
              <a:ext cx="34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2602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2889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3182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3469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>
              <a:off x="3763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>
              <a:off x="4056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>
              <a:off x="4343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4636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>
              <a:off x="4923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>
              <a:off x="5210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5503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Rectangle 17"/>
            <p:cNvSpPr>
              <a:spLocks noChangeArrowheads="1"/>
            </p:cNvSpPr>
            <p:nvPr/>
          </p:nvSpPr>
          <p:spPr bwMode="auto">
            <a:xfrm>
              <a:off x="4004" y="2170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18"/>
            <p:cNvSpPr>
              <a:spLocks noChangeArrowheads="1"/>
            </p:cNvSpPr>
            <p:nvPr/>
          </p:nvSpPr>
          <p:spPr bwMode="auto">
            <a:xfrm>
              <a:off x="2824" y="2085"/>
              <a:ext cx="13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19"/>
            <p:cNvSpPr>
              <a:spLocks noChangeArrowheads="1"/>
            </p:cNvSpPr>
            <p:nvPr/>
          </p:nvSpPr>
          <p:spPr bwMode="auto">
            <a:xfrm>
              <a:off x="2882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20"/>
            <p:cNvSpPr>
              <a:spLocks noChangeArrowheads="1"/>
            </p:cNvSpPr>
            <p:nvPr/>
          </p:nvSpPr>
          <p:spPr bwMode="auto">
            <a:xfrm>
              <a:off x="3358" y="2085"/>
              <a:ext cx="13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21"/>
            <p:cNvSpPr>
              <a:spLocks noChangeArrowheads="1"/>
            </p:cNvSpPr>
            <p:nvPr/>
          </p:nvSpPr>
          <p:spPr bwMode="auto">
            <a:xfrm>
              <a:off x="3417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22"/>
            <p:cNvSpPr>
              <a:spLocks noChangeArrowheads="1"/>
            </p:cNvSpPr>
            <p:nvPr/>
          </p:nvSpPr>
          <p:spPr bwMode="auto">
            <a:xfrm>
              <a:off x="3091" y="2085"/>
              <a:ext cx="13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23"/>
            <p:cNvSpPr>
              <a:spLocks noChangeArrowheads="1"/>
            </p:cNvSpPr>
            <p:nvPr/>
          </p:nvSpPr>
          <p:spPr bwMode="auto">
            <a:xfrm>
              <a:off x="3150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3684" y="2085"/>
              <a:ext cx="13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3737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4545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4297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28"/>
            <p:cNvSpPr>
              <a:spLocks noChangeArrowheads="1"/>
            </p:cNvSpPr>
            <p:nvPr/>
          </p:nvSpPr>
          <p:spPr bwMode="auto">
            <a:xfrm>
              <a:off x="4891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29"/>
            <p:cNvSpPr>
              <a:spLocks noChangeArrowheads="1"/>
            </p:cNvSpPr>
            <p:nvPr/>
          </p:nvSpPr>
          <p:spPr bwMode="auto">
            <a:xfrm>
              <a:off x="5171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30"/>
            <p:cNvSpPr>
              <a:spLocks noChangeArrowheads="1"/>
            </p:cNvSpPr>
            <p:nvPr/>
          </p:nvSpPr>
          <p:spPr bwMode="auto">
            <a:xfrm>
              <a:off x="5451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2491" y="2085"/>
              <a:ext cx="13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32"/>
            <p:cNvSpPr>
              <a:spLocks noChangeArrowheads="1"/>
            </p:cNvSpPr>
            <p:nvPr/>
          </p:nvSpPr>
          <p:spPr bwMode="auto">
            <a:xfrm>
              <a:off x="2550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8" name="Šipka ohnutá nahoru 67"/>
          <p:cNvSpPr/>
          <p:nvPr/>
        </p:nvSpPr>
        <p:spPr>
          <a:xfrm rot="16200000" flipV="1">
            <a:off x="4598360" y="4209401"/>
            <a:ext cx="648538" cy="670711"/>
          </a:xfrm>
          <a:prstGeom prst="bentUpArrow">
            <a:avLst>
              <a:gd name="adj1" fmla="val 9594"/>
              <a:gd name="adj2" fmla="val 25000"/>
              <a:gd name="adj3" fmla="val 42243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Šipka ohnutá nahoru 68"/>
          <p:cNvSpPr/>
          <p:nvPr/>
        </p:nvSpPr>
        <p:spPr>
          <a:xfrm rot="16200000">
            <a:off x="3857892" y="3483929"/>
            <a:ext cx="1437478" cy="1369586"/>
          </a:xfrm>
          <a:prstGeom prst="bentUpArrow">
            <a:avLst>
              <a:gd name="adj1" fmla="val 6524"/>
              <a:gd name="adj2" fmla="val 14639"/>
              <a:gd name="adj3" fmla="val 2467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TextovéPole 69"/>
          <p:cNvSpPr txBox="1"/>
          <p:nvPr/>
        </p:nvSpPr>
        <p:spPr>
          <a:xfrm>
            <a:off x="4559878" y="3896029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 bod</a:t>
            </a:r>
            <a:endParaRPr lang="cs-CZ" dirty="0"/>
          </a:p>
        </p:txBody>
      </p:sp>
      <p:sp>
        <p:nvSpPr>
          <p:cNvPr id="71" name="TextovéPole 70"/>
          <p:cNvSpPr txBox="1"/>
          <p:nvPr/>
        </p:nvSpPr>
        <p:spPr>
          <a:xfrm>
            <a:off x="4253498" y="315700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-2 body</a:t>
            </a:r>
            <a:endParaRPr lang="cs-CZ" dirty="0"/>
          </a:p>
        </p:txBody>
      </p:sp>
      <p:cxnSp>
        <p:nvCxnSpPr>
          <p:cNvPr id="73" name="Přímá spojnice 72"/>
          <p:cNvCxnSpPr/>
          <p:nvPr/>
        </p:nvCxnSpPr>
        <p:spPr>
          <a:xfrm flipH="1">
            <a:off x="3871099" y="3141098"/>
            <a:ext cx="15554" cy="17490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ovéPole 75"/>
          <p:cNvSpPr txBox="1"/>
          <p:nvPr/>
        </p:nvSpPr>
        <p:spPr>
          <a:xfrm>
            <a:off x="5125693" y="2378210"/>
            <a:ext cx="313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Součet :  1 + ( -2 ) = - 1</a:t>
            </a:r>
            <a:endParaRPr lang="cs-CZ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317450" y="1094063"/>
            <a:ext cx="8306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Představme si, že 5 žáků ze třídy soutěží v hodu šipkami na terč. Každý má dva pokusy, hody budeme zaznamenávat do terče, výsledky zobrazovat na číselné ose a sčítat dosažené body.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0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/>
      <p:bldP spid="68" grpId="0" animBg="1"/>
      <p:bldP spid="69" grpId="0" animBg="1"/>
      <p:bldP spid="70" grpId="0"/>
      <p:bldP spid="71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9532" y="260648"/>
            <a:ext cx="8424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48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Sčítání celých čísel</a:t>
            </a:r>
            <a:endParaRPr lang="cs-CZ" sz="4800" b="1" cap="all" spc="0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467544" y="2130191"/>
            <a:ext cx="2610290" cy="2597618"/>
            <a:chOff x="3235630" y="2132856"/>
            <a:chExt cx="2610290" cy="2597618"/>
          </a:xfrm>
        </p:grpSpPr>
        <p:sp>
          <p:nvSpPr>
            <p:cNvPr id="7" name="Prstenec 6"/>
            <p:cNvSpPr/>
            <p:nvPr/>
          </p:nvSpPr>
          <p:spPr>
            <a:xfrm>
              <a:off x="3235630" y="2132856"/>
              <a:ext cx="2610290" cy="2574323"/>
            </a:xfrm>
            <a:prstGeom prst="donut">
              <a:avLst>
                <a:gd name="adj" fmla="val 1229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" name="Prstenec 7"/>
            <p:cNvSpPr/>
            <p:nvPr/>
          </p:nvSpPr>
          <p:spPr>
            <a:xfrm>
              <a:off x="3917640" y="2774640"/>
              <a:ext cx="1308720" cy="1308720"/>
            </a:xfrm>
            <a:prstGeom prst="donu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523656" y="335608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3</a:t>
              </a:r>
              <a:endParaRPr lang="cs-CZ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708937" y="358468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1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967649" y="3853822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0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041079" y="4083360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-1</a:t>
              </a:r>
              <a:endParaRPr lang="cs-CZ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5281283" y="4361142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-2</a:t>
              </a:r>
              <a:endParaRPr lang="cs-CZ" dirty="0"/>
            </a:p>
          </p:txBody>
        </p:sp>
      </p:grpSp>
      <p:sp>
        <p:nvSpPr>
          <p:cNvPr id="17" name="Šipka doprava 16"/>
          <p:cNvSpPr/>
          <p:nvPr/>
        </p:nvSpPr>
        <p:spPr>
          <a:xfrm rot="16200000">
            <a:off x="513891" y="4031481"/>
            <a:ext cx="1512168" cy="346644"/>
          </a:xfrm>
          <a:prstGeom prst="rightArrow">
            <a:avLst>
              <a:gd name="adj1" fmla="val 22107"/>
              <a:gd name="adj2" fmla="val 10752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ysClr val="windowText" lastClr="000000"/>
              </a:solidFill>
            </a:endParaRPr>
          </a:p>
        </p:txBody>
      </p:sp>
      <p:sp>
        <p:nvSpPr>
          <p:cNvPr id="18" name="Šipka doprava 17"/>
          <p:cNvSpPr/>
          <p:nvPr/>
        </p:nvSpPr>
        <p:spPr>
          <a:xfrm rot="16200000">
            <a:off x="1393602" y="5042018"/>
            <a:ext cx="1512168" cy="346644"/>
          </a:xfrm>
          <a:prstGeom prst="rightArrow">
            <a:avLst>
              <a:gd name="adj1" fmla="val 22107"/>
              <a:gd name="adj2" fmla="val 10752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ysClr val="windowText" lastClr="00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419872" y="2130191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u="sng" dirty="0"/>
              <a:t>5</a:t>
            </a:r>
            <a:r>
              <a:rPr lang="cs-CZ" u="sng" dirty="0" smtClean="0"/>
              <a:t>. žák</a:t>
            </a:r>
            <a:endParaRPr lang="cs-CZ" u="sng" dirty="0"/>
          </a:p>
        </p:txBody>
      </p:sp>
      <p:cxnSp>
        <p:nvCxnSpPr>
          <p:cNvPr id="21" name="Přímá spojnice se šipkou 20"/>
          <p:cNvCxnSpPr>
            <a:endCxn id="17" idx="3"/>
          </p:cNvCxnSpPr>
          <p:nvPr/>
        </p:nvCxnSpPr>
        <p:spPr>
          <a:xfrm flipH="1">
            <a:off x="1269975" y="2454477"/>
            <a:ext cx="2221906" cy="994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2155511" y="2475693"/>
            <a:ext cx="1336370" cy="1950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317450" y="4775298"/>
            <a:ext cx="8509100" cy="1011239"/>
            <a:chOff x="2276" y="1926"/>
            <a:chExt cx="3560" cy="637"/>
          </a:xfrm>
        </p:grpSpPr>
        <p:sp>
          <p:nvSpPr>
            <p:cNvPr id="3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76" y="1926"/>
              <a:ext cx="3560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Line 5"/>
            <p:cNvSpPr>
              <a:spLocks noChangeShapeType="1"/>
            </p:cNvSpPr>
            <p:nvPr/>
          </p:nvSpPr>
          <p:spPr bwMode="auto">
            <a:xfrm>
              <a:off x="2309" y="2000"/>
              <a:ext cx="34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2602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2889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3182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3469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>
              <a:off x="3763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>
              <a:off x="4056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>
              <a:off x="4343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4636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>
              <a:off x="4923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>
              <a:off x="5210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5503" y="1926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Rectangle 17"/>
            <p:cNvSpPr>
              <a:spLocks noChangeArrowheads="1"/>
            </p:cNvSpPr>
            <p:nvPr/>
          </p:nvSpPr>
          <p:spPr bwMode="auto">
            <a:xfrm>
              <a:off x="4004" y="2170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18"/>
            <p:cNvSpPr>
              <a:spLocks noChangeArrowheads="1"/>
            </p:cNvSpPr>
            <p:nvPr/>
          </p:nvSpPr>
          <p:spPr bwMode="auto">
            <a:xfrm>
              <a:off x="2824" y="2085"/>
              <a:ext cx="13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19"/>
            <p:cNvSpPr>
              <a:spLocks noChangeArrowheads="1"/>
            </p:cNvSpPr>
            <p:nvPr/>
          </p:nvSpPr>
          <p:spPr bwMode="auto">
            <a:xfrm>
              <a:off x="2882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20"/>
            <p:cNvSpPr>
              <a:spLocks noChangeArrowheads="1"/>
            </p:cNvSpPr>
            <p:nvPr/>
          </p:nvSpPr>
          <p:spPr bwMode="auto">
            <a:xfrm>
              <a:off x="3358" y="2085"/>
              <a:ext cx="13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21"/>
            <p:cNvSpPr>
              <a:spLocks noChangeArrowheads="1"/>
            </p:cNvSpPr>
            <p:nvPr/>
          </p:nvSpPr>
          <p:spPr bwMode="auto">
            <a:xfrm>
              <a:off x="3417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22"/>
            <p:cNvSpPr>
              <a:spLocks noChangeArrowheads="1"/>
            </p:cNvSpPr>
            <p:nvPr/>
          </p:nvSpPr>
          <p:spPr bwMode="auto">
            <a:xfrm>
              <a:off x="3091" y="2085"/>
              <a:ext cx="13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23"/>
            <p:cNvSpPr>
              <a:spLocks noChangeArrowheads="1"/>
            </p:cNvSpPr>
            <p:nvPr/>
          </p:nvSpPr>
          <p:spPr bwMode="auto">
            <a:xfrm>
              <a:off x="3150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3684" y="2085"/>
              <a:ext cx="13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3737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4545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4297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28"/>
            <p:cNvSpPr>
              <a:spLocks noChangeArrowheads="1"/>
            </p:cNvSpPr>
            <p:nvPr/>
          </p:nvSpPr>
          <p:spPr bwMode="auto">
            <a:xfrm>
              <a:off x="4891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29"/>
            <p:cNvSpPr>
              <a:spLocks noChangeArrowheads="1"/>
            </p:cNvSpPr>
            <p:nvPr/>
          </p:nvSpPr>
          <p:spPr bwMode="auto">
            <a:xfrm>
              <a:off x="5171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30"/>
            <p:cNvSpPr>
              <a:spLocks noChangeArrowheads="1"/>
            </p:cNvSpPr>
            <p:nvPr/>
          </p:nvSpPr>
          <p:spPr bwMode="auto">
            <a:xfrm>
              <a:off x="5451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2491" y="2085"/>
              <a:ext cx="13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32"/>
            <p:cNvSpPr>
              <a:spLocks noChangeArrowheads="1"/>
            </p:cNvSpPr>
            <p:nvPr/>
          </p:nvSpPr>
          <p:spPr bwMode="auto">
            <a:xfrm>
              <a:off x="2550" y="2085"/>
              <a:ext cx="163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8" name="Šipka ohnutá nahoru 67"/>
          <p:cNvSpPr/>
          <p:nvPr/>
        </p:nvSpPr>
        <p:spPr>
          <a:xfrm rot="16200000" flipV="1">
            <a:off x="4669077" y="4310906"/>
            <a:ext cx="473898" cy="703920"/>
          </a:xfrm>
          <a:prstGeom prst="bentUpArrow">
            <a:avLst>
              <a:gd name="adj1" fmla="val 9594"/>
              <a:gd name="adj2" fmla="val 19651"/>
              <a:gd name="adj3" fmla="val 42243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Šipka ohnutá nahoru 68"/>
          <p:cNvSpPr/>
          <p:nvPr/>
        </p:nvSpPr>
        <p:spPr>
          <a:xfrm rot="16200000">
            <a:off x="4458518" y="4084196"/>
            <a:ext cx="924753" cy="659060"/>
          </a:xfrm>
          <a:prstGeom prst="bentUpArrow">
            <a:avLst>
              <a:gd name="adj1" fmla="val 5107"/>
              <a:gd name="adj2" fmla="val 14530"/>
              <a:gd name="adj3" fmla="val 3803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TextovéPole 69"/>
          <p:cNvSpPr txBox="1"/>
          <p:nvPr/>
        </p:nvSpPr>
        <p:spPr>
          <a:xfrm>
            <a:off x="4591364" y="411192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 bod</a:t>
            </a:r>
            <a:endParaRPr lang="cs-CZ" dirty="0"/>
          </a:p>
        </p:txBody>
      </p:sp>
      <p:sp>
        <p:nvSpPr>
          <p:cNvPr id="71" name="TextovéPole 70"/>
          <p:cNvSpPr txBox="1"/>
          <p:nvPr/>
        </p:nvSpPr>
        <p:spPr>
          <a:xfrm>
            <a:off x="4684633" y="3584106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-1 bod</a:t>
            </a:r>
            <a:endParaRPr lang="cs-CZ" dirty="0"/>
          </a:p>
        </p:txBody>
      </p:sp>
      <p:cxnSp>
        <p:nvCxnSpPr>
          <p:cNvPr id="73" name="Přímá spojnice 72"/>
          <p:cNvCxnSpPr/>
          <p:nvPr/>
        </p:nvCxnSpPr>
        <p:spPr>
          <a:xfrm>
            <a:off x="4580018" y="3714404"/>
            <a:ext cx="7565" cy="1164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ovéPole 75"/>
          <p:cNvSpPr txBox="1"/>
          <p:nvPr/>
        </p:nvSpPr>
        <p:spPr>
          <a:xfrm>
            <a:off x="5157679" y="2433957"/>
            <a:ext cx="27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Součet :  1 + (-1) = 0</a:t>
            </a:r>
            <a:endParaRPr lang="cs-CZ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317450" y="1094063"/>
            <a:ext cx="8306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Představme si, že 5 žáků ze třídy soutěží v hodu šipkami na terč. Každý má dva pokusy, hody budeme zaznamenávat do terče, výsledky zobrazovat na číselné ose a sčítat dosažené body.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305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/>
      <p:bldP spid="68" grpId="0" animBg="1"/>
      <p:bldP spid="69" grpId="0" animBg="1"/>
      <p:bldP spid="70" grpId="0"/>
      <p:bldP spid="71" grpId="0"/>
      <p:bldP spid="7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Karnevalový motiv</Template>
  <TotalTime>1261</TotalTime>
  <Words>1412</Words>
  <Application>Microsoft Office PowerPoint</Application>
  <PresentationFormat>Předvádění na obrazovce (4:3)</PresentationFormat>
  <Paragraphs>296</Paragraphs>
  <Slides>21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33" baseType="lpstr">
      <vt:lpstr>Arial</vt:lpstr>
      <vt:lpstr>Bodoni MT</vt:lpstr>
      <vt:lpstr>Calibri</vt:lpstr>
      <vt:lpstr>Corbel</vt:lpstr>
      <vt:lpstr>Courier New</vt:lpstr>
      <vt:lpstr>Georgia</vt:lpstr>
      <vt:lpstr>Times New Roman</vt:lpstr>
      <vt:lpstr>Verdana</vt:lpstr>
      <vt:lpstr>Wingdings</vt:lpstr>
      <vt:lpstr>Wingdings 2</vt:lpstr>
      <vt:lpstr>Carnival</vt:lpstr>
      <vt:lpstr>Project Status Report</vt:lpstr>
      <vt:lpstr>Prezentace aplikace PowerPoint</vt:lpstr>
      <vt:lpstr>Prezentace aplikace PowerPoint</vt:lpstr>
      <vt:lpstr>Přehled  (DUM)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Použitá literatura: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Miroslav Chládek</dc:creator>
  <cp:lastModifiedBy>Ing. Miroslav Chládek</cp:lastModifiedBy>
  <cp:revision>105</cp:revision>
  <dcterms:created xsi:type="dcterms:W3CDTF">2013-05-09T21:55:49Z</dcterms:created>
  <dcterms:modified xsi:type="dcterms:W3CDTF">2014-05-04T17:12:24Z</dcterms:modified>
</cp:coreProperties>
</file>