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14"/>
  </p:notesMasterIdLst>
  <p:sldIdLst>
    <p:sldId id="282" r:id="rId4"/>
    <p:sldId id="263" r:id="rId5"/>
    <p:sldId id="286" r:id="rId6"/>
    <p:sldId id="272" r:id="rId7"/>
    <p:sldId id="273" r:id="rId8"/>
    <p:sldId id="276" r:id="rId9"/>
    <p:sldId id="275" r:id="rId10"/>
    <p:sldId id="279" r:id="rId11"/>
    <p:sldId id="285" r:id="rId12"/>
    <p:sldId id="284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DF2"/>
    <a:srgbClr val="F8F6E3"/>
    <a:srgbClr val="F5F5DF"/>
    <a:srgbClr val="010101"/>
    <a:srgbClr val="EEF0D4"/>
    <a:srgbClr val="E8E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5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12" Type="http://schemas.openxmlformats.org/officeDocument/2006/relationships/image" Target="../media/image34.wmf"/><Relationship Id="rId2" Type="http://schemas.openxmlformats.org/officeDocument/2006/relationships/image" Target="../media/image24.wmf"/><Relationship Id="rId16" Type="http://schemas.openxmlformats.org/officeDocument/2006/relationships/image" Target="../media/image38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5" Type="http://schemas.openxmlformats.org/officeDocument/2006/relationships/image" Target="../media/image3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Relationship Id="rId14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12" Type="http://schemas.openxmlformats.org/officeDocument/2006/relationships/image" Target="../media/image50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0" Type="http://schemas.openxmlformats.org/officeDocument/2006/relationships/image" Target="../media/image48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CBC2B-EE74-4AC9-B8E2-CB0305F267F3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97E9E-524A-42D4-A2AB-6B57AF86B1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622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Čeho se projekt</a:t>
            </a:r>
            <a:r>
              <a:rPr lang="cs-CZ" baseline="0" dirty="0" smtClean="0"/>
              <a:t> týká?</a:t>
            </a:r>
          </a:p>
          <a:p>
            <a:r>
              <a:rPr lang="cs-CZ" dirty="0" smtClean="0"/>
              <a:t>Definujte</a:t>
            </a:r>
            <a:r>
              <a:rPr lang="cs-CZ" baseline="0" dirty="0" smtClean="0"/>
              <a:t> cíl tohoto projektu.</a:t>
            </a:r>
          </a:p>
          <a:p>
            <a:pPr lvl="1"/>
            <a:r>
              <a:rPr lang="cs-CZ" dirty="0" smtClean="0"/>
              <a:t>Podobá se projektům v minulosti, nebo se jedná o novou záležitost?</a:t>
            </a:r>
          </a:p>
          <a:p>
            <a:r>
              <a:rPr lang="cs-CZ" baseline="0" dirty="0" smtClean="0"/>
              <a:t>Definujte rozsah tohoto projektu.</a:t>
            </a:r>
          </a:p>
          <a:p>
            <a:pPr lvl="1"/>
            <a:r>
              <a:rPr lang="cs-CZ" baseline="0" dirty="0" smtClean="0"/>
              <a:t>Jedná se o nezávislý projekt, nebo souvisí s jinými projekty?</a:t>
            </a:r>
          </a:p>
          <a:p>
            <a:pPr lvl="0"/>
            <a:endParaRPr lang="cs-CZ" baseline="0" dirty="0" smtClean="0"/>
          </a:p>
          <a:p>
            <a:pPr lvl="0"/>
            <a:r>
              <a:rPr lang="cs-CZ" baseline="0" dirty="0" smtClean="0"/>
              <a:t>* Všimněte si, že tento snímek není nutný pro týdenní schůzky shrnující stav projektu.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smtClean="0">
                <a:solidFill>
                  <a:prstClr val="black"/>
                </a:solidFill>
              </a:rPr>
              <a:pPr/>
              <a:t>3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58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97E9E-524A-42D4-A2AB-6B57AF86B1F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717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cs-CZ"/>
            </a:pPr>
            <a:r>
              <a:rPr lang="cs-CZ" dirty="0" smtClean="0"/>
              <a:t>Připravte snímky pro dodatek pro</a:t>
            </a:r>
            <a:r>
              <a:rPr lang="cs-CZ" baseline="0" dirty="0" smtClean="0"/>
              <a:t> případ, že budou nutné další podrobnosti nebo doplňkové snímky. Dodatek je užitečný také tehdy, pokud je prezentace později distribuována. 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smtClean="0">
                <a:solidFill>
                  <a:prstClr val="black"/>
                </a:solidFill>
              </a:rPr>
              <a:pPr/>
              <a:t>10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9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963168" y="2688336"/>
            <a:ext cx="103632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963168" y="1133856"/>
            <a:ext cx="103632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A01E7E8A-3464-43AB-A92C-23FABA8AB2CC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2DCF43E7-1C5E-4936-ADD9-868AECA70745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7E8A-3464-43AB-A92C-23FABA8AB2CC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43E7-1C5E-4936-ADD9-868AECA7074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7E8A-3464-43AB-A92C-23FABA8AB2CC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43E7-1C5E-4936-ADD9-868AECA7074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Úvod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cs-CZ" sz="1350" dirty="0"/>
          </a:p>
        </p:txBody>
      </p:sp>
      <p:sp>
        <p:nvSpPr>
          <p:cNvPr id="11" name="Volný tvar 6"/>
          <p:cNvSpPr>
            <a:spLocks/>
          </p:cNvSpPr>
          <p:nvPr/>
        </p:nvSpPr>
        <p:spPr bwMode="auto">
          <a:xfrm>
            <a:off x="6256869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z="1350" dirty="0"/>
          </a:p>
        </p:txBody>
      </p:sp>
      <p:sp>
        <p:nvSpPr>
          <p:cNvPr id="12" name="Volný tvar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z="135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15" name="Piál 1Zástupný symbol pro obrázek 14"/>
          <p:cNvSpPr>
            <a:spLocks noGrp="1"/>
          </p:cNvSpPr>
          <p:nvPr>
            <p:ph type="pic" sz="quarter" idx="10"/>
          </p:nvPr>
        </p:nvSpPr>
        <p:spPr>
          <a:xfrm>
            <a:off x="6743704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6" name="Pokyny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685800">
              <a:buNone/>
            </a:pPr>
            <a:r>
              <a:rPr lang="cs-CZ" sz="900" b="1" i="1" dirty="0" smtClean="0">
                <a:latin typeface="Arial"/>
                <a:ea typeface="+mn-ea"/>
                <a:cs typeface="Arial"/>
              </a:rPr>
              <a:t>POZNÁMKA:</a:t>
            </a:r>
          </a:p>
          <a:p>
            <a:pPr algn="l" defTabSz="685800">
              <a:buNone/>
            </a:pPr>
            <a:r>
              <a:rPr lang="cs-CZ" sz="900" b="0" i="1" dirty="0" smtClean="0">
                <a:latin typeface="Arial"/>
                <a:ea typeface="+mn-ea"/>
                <a:cs typeface="Arial"/>
              </a:rPr>
              <a:t>Pokud chcete změnit obrázek na tomto snímku, vyberte obrázek a odstraňte ho. Potom klikněte na ikonu Obrázek v zástupném textu a vložte vlastní obrázek.</a:t>
            </a:r>
            <a:endParaRPr lang="cs-CZ" sz="900" b="0" i="1" dirty="0"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247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12192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6001" y="1295400"/>
            <a:ext cx="1201831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1601" y="1905001"/>
            <a:ext cx="1653948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0800" y="2209800"/>
            <a:ext cx="24384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381002"/>
            <a:ext cx="10363200" cy="761999"/>
          </a:xfrm>
        </p:spPr>
        <p:txBody>
          <a:bodyPr anchor="t"/>
          <a:lstStyle>
            <a:lvl1pPr algn="l" latinLnBrk="0">
              <a:defRPr lang="cs-CZ">
                <a:latin typeface="Georgia" pitchFamily="18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597" y="1219200"/>
            <a:ext cx="7033403" cy="1295400"/>
          </a:xfrm>
        </p:spPr>
        <p:txBody>
          <a:bodyPr>
            <a:normAutofit/>
          </a:bodyPr>
          <a:lstStyle>
            <a:lvl1pPr marL="0" indent="0" algn="l" latinLnBrk="0">
              <a:buNone/>
              <a:defRPr lang="cs-CZ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Po kliknutí lze provádět úpravy.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30.9.2015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81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8197" y="0"/>
            <a:ext cx="12210197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1066800"/>
            <a:ext cx="2639893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4405" y="1905001"/>
            <a:ext cx="6807200" cy="1143001"/>
          </a:xfrm>
        </p:spPr>
        <p:txBody>
          <a:bodyPr anchor="b" anchorCtr="0">
            <a:normAutofit/>
          </a:bodyPr>
          <a:lstStyle>
            <a:lvl1pPr algn="l" latinLnBrk="0">
              <a:defRPr lang="cs-CZ" sz="3600" b="0" cap="none">
                <a:latin typeface="Georgia" pitchFamily="18" charset="0"/>
              </a:defRPr>
            </a:lvl1pPr>
          </a:lstStyle>
          <a:p>
            <a:r>
              <a:rPr lang="cs-CZ"/>
              <a:t>Po kliknutí lze upravit styl předlohy nadpisů.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0" y="3048001"/>
            <a:ext cx="6807200" cy="1500187"/>
          </a:xfrm>
        </p:spPr>
        <p:txBody>
          <a:bodyPr anchor="t"/>
          <a:lstStyle>
            <a:lvl1pPr marL="0" indent="0" latinLnBrk="0">
              <a:buNone/>
              <a:defRPr lang="cs-CZ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latinLnBrk="0">
              <a:buNone/>
              <a:defRPr lang="cs-CZ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cs-CZ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30.9.2015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10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914400"/>
          </a:xfrm>
        </p:spPr>
        <p:txBody>
          <a:bodyPr anchor="t">
            <a:normAutofit/>
          </a:bodyPr>
          <a:lstStyle>
            <a:lvl1pPr algn="l" latinLnBrk="0">
              <a:defRPr lang="cs-CZ" sz="2800">
                <a:latin typeface="Georgia" pitchFamily="18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latinLnBrk="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lang="cs-CZ" sz="2000">
                <a:latin typeface="Georgia" pitchFamily="18" charset="0"/>
              </a:defRPr>
            </a:lvl1pPr>
            <a:lvl2pPr marL="571500" indent="-228600" latinLnBrk="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lang="cs-CZ" sz="1800">
                <a:latin typeface="Georgia" pitchFamily="18" charset="0"/>
              </a:defRPr>
            </a:lvl2pPr>
            <a:lvl3pPr latinLnBrk="0">
              <a:defRPr lang="cs-CZ" sz="2000">
                <a:latin typeface="Georgia" pitchFamily="18" charset="0"/>
              </a:defRPr>
            </a:lvl3pPr>
            <a:lvl4pPr latinLnBrk="0">
              <a:defRPr lang="cs-CZ" sz="2000">
                <a:latin typeface="Georgia" pitchFamily="18" charset="0"/>
              </a:defRPr>
            </a:lvl4pPr>
            <a:lvl5pPr latinLnBrk="0">
              <a:defRPr lang="cs-CZ" sz="2000">
                <a:latin typeface="Georgia" pitchFamily="18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30.9.2015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01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1"/>
            <a:ext cx="5384800" cy="4297363"/>
          </a:xfrm>
        </p:spPr>
        <p:txBody>
          <a:bodyPr>
            <a:normAutofit/>
          </a:bodyPr>
          <a:lstStyle>
            <a:lvl1pPr latinLnBrk="0">
              <a:defRPr lang="cs-CZ" sz="2400"/>
            </a:lvl1pPr>
            <a:lvl2pPr latinLnBrk="0">
              <a:defRPr lang="cs-CZ" sz="2000"/>
            </a:lvl2pPr>
            <a:lvl3pPr latinLnBrk="0">
              <a:defRPr lang="cs-CZ" sz="1800"/>
            </a:lvl3pPr>
            <a:lvl4pPr latinLnBrk="0">
              <a:defRPr lang="cs-CZ" sz="1600"/>
            </a:lvl4pPr>
            <a:lvl5pPr latinLnBrk="0">
              <a:defRPr lang="cs-CZ" sz="1600"/>
            </a:lvl5pPr>
            <a:lvl6pPr latinLnBrk="0">
              <a:defRPr lang="cs-CZ" sz="1800"/>
            </a:lvl6pPr>
            <a:lvl7pPr latinLnBrk="0">
              <a:defRPr lang="cs-CZ" sz="1800"/>
            </a:lvl7pPr>
            <a:lvl8pPr latinLnBrk="0">
              <a:defRPr lang="cs-CZ" sz="1800"/>
            </a:lvl8pPr>
            <a:lvl9pPr latinLnBrk="0">
              <a:defRPr lang="cs-CZ"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297363"/>
          </a:xfrm>
        </p:spPr>
        <p:txBody>
          <a:bodyPr>
            <a:normAutofit/>
          </a:bodyPr>
          <a:lstStyle>
            <a:lvl1pPr latinLnBrk="0">
              <a:defRPr lang="cs-CZ" sz="2400"/>
            </a:lvl1pPr>
            <a:lvl2pPr latinLnBrk="0">
              <a:defRPr lang="cs-CZ" sz="2000"/>
            </a:lvl2pPr>
            <a:lvl3pPr latinLnBrk="0">
              <a:defRPr lang="cs-CZ" sz="1800"/>
            </a:lvl3pPr>
            <a:lvl4pPr latinLnBrk="0">
              <a:defRPr lang="cs-CZ" sz="1600"/>
            </a:lvl4pPr>
            <a:lvl5pPr latinLnBrk="0">
              <a:defRPr lang="cs-CZ" sz="1600"/>
            </a:lvl5pPr>
            <a:lvl6pPr latinLnBrk="0">
              <a:defRPr lang="cs-CZ" sz="1800"/>
            </a:lvl6pPr>
            <a:lvl7pPr latinLnBrk="0">
              <a:defRPr lang="cs-CZ" sz="1800"/>
            </a:lvl7pPr>
            <a:lvl8pPr latinLnBrk="0">
              <a:defRPr lang="cs-CZ" sz="1800"/>
            </a:lvl8pPr>
            <a:lvl9pPr latinLnBrk="0">
              <a:defRPr lang="cs-CZ"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30.9.2015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0384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609600"/>
          </a:xfrm>
        </p:spPr>
        <p:txBody>
          <a:bodyPr/>
          <a:lstStyle>
            <a:lvl1pPr latinLnBrk="0">
              <a:defRPr lang="cs-CZ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cs-CZ" sz="2000" b="1"/>
            </a:lvl1pPr>
            <a:lvl2pPr marL="457200" indent="0" latinLnBrk="0">
              <a:buNone/>
              <a:defRPr lang="cs-CZ" sz="2000" b="1"/>
            </a:lvl2pPr>
            <a:lvl3pPr marL="914400" indent="0" latinLnBrk="0">
              <a:buNone/>
              <a:defRPr lang="cs-CZ" sz="1800" b="1"/>
            </a:lvl3pPr>
            <a:lvl4pPr marL="1371600" indent="0" latinLnBrk="0">
              <a:buNone/>
              <a:defRPr lang="cs-CZ" sz="1600" b="1"/>
            </a:lvl4pPr>
            <a:lvl5pPr marL="1828800" indent="0" latinLnBrk="0">
              <a:buNone/>
              <a:defRPr lang="cs-CZ" sz="1600" b="1"/>
            </a:lvl5pPr>
            <a:lvl6pPr marL="2286000" indent="0" latinLnBrk="0">
              <a:buNone/>
              <a:defRPr lang="cs-CZ" sz="1600" b="1"/>
            </a:lvl6pPr>
            <a:lvl7pPr marL="2743200" indent="0" latinLnBrk="0">
              <a:buNone/>
              <a:defRPr lang="cs-CZ" sz="1600" b="1"/>
            </a:lvl7pPr>
            <a:lvl8pPr marL="3200400" indent="0" latinLnBrk="0">
              <a:buNone/>
              <a:defRPr lang="cs-CZ" sz="1600" b="1"/>
            </a:lvl8pPr>
            <a:lvl9pPr marL="3657600" indent="0" latinLnBrk="0">
              <a:buNone/>
              <a:defRPr lang="cs-CZ"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 latinLnBrk="0">
              <a:defRPr lang="cs-CZ" sz="2000"/>
            </a:lvl1pPr>
            <a:lvl2pPr latinLnBrk="0">
              <a:defRPr lang="cs-CZ" sz="1800"/>
            </a:lvl2pPr>
            <a:lvl3pPr latinLnBrk="0">
              <a:defRPr lang="cs-CZ" sz="1600"/>
            </a:lvl3pPr>
            <a:lvl4pPr latinLnBrk="0">
              <a:defRPr lang="cs-CZ" sz="1400"/>
            </a:lvl4pPr>
            <a:lvl5pPr latinLnBrk="0">
              <a:defRPr lang="cs-CZ" sz="1400"/>
            </a:lvl5pPr>
            <a:lvl6pPr latinLnBrk="0">
              <a:defRPr lang="cs-CZ" sz="1600"/>
            </a:lvl6pPr>
            <a:lvl7pPr latinLnBrk="0">
              <a:defRPr lang="cs-CZ" sz="1600"/>
            </a:lvl7pPr>
            <a:lvl8pPr latinLnBrk="0">
              <a:defRPr lang="cs-CZ" sz="1600"/>
            </a:lvl8pPr>
            <a:lvl9pPr latinLnBrk="0">
              <a:defRPr lang="cs-CZ"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cs-CZ" sz="2000" b="1"/>
            </a:lvl1pPr>
            <a:lvl2pPr marL="457200" indent="0" latinLnBrk="0">
              <a:buNone/>
              <a:defRPr lang="cs-CZ" sz="2000" b="1"/>
            </a:lvl2pPr>
            <a:lvl3pPr marL="914400" indent="0" latinLnBrk="0">
              <a:buNone/>
              <a:defRPr lang="cs-CZ" sz="1800" b="1"/>
            </a:lvl3pPr>
            <a:lvl4pPr marL="1371600" indent="0" latinLnBrk="0">
              <a:buNone/>
              <a:defRPr lang="cs-CZ" sz="1600" b="1"/>
            </a:lvl4pPr>
            <a:lvl5pPr marL="1828800" indent="0" latinLnBrk="0">
              <a:buNone/>
              <a:defRPr lang="cs-CZ" sz="1600" b="1"/>
            </a:lvl5pPr>
            <a:lvl6pPr marL="2286000" indent="0" latinLnBrk="0">
              <a:buNone/>
              <a:defRPr lang="cs-CZ" sz="1600" b="1"/>
            </a:lvl6pPr>
            <a:lvl7pPr marL="2743200" indent="0" latinLnBrk="0">
              <a:buNone/>
              <a:defRPr lang="cs-CZ" sz="1600" b="1"/>
            </a:lvl7pPr>
            <a:lvl8pPr marL="3200400" indent="0" latinLnBrk="0">
              <a:buNone/>
              <a:defRPr lang="cs-CZ" sz="1600" b="1"/>
            </a:lvl8pPr>
            <a:lvl9pPr marL="3657600" indent="0" latinLnBrk="0">
              <a:buNone/>
              <a:defRPr lang="cs-CZ"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 latinLnBrk="0">
              <a:defRPr lang="cs-CZ" sz="2000"/>
            </a:lvl1pPr>
            <a:lvl2pPr latinLnBrk="0">
              <a:defRPr lang="cs-CZ" sz="1800"/>
            </a:lvl2pPr>
            <a:lvl3pPr latinLnBrk="0">
              <a:defRPr lang="cs-CZ" sz="1600"/>
            </a:lvl3pPr>
            <a:lvl4pPr latinLnBrk="0">
              <a:defRPr lang="cs-CZ" sz="1400"/>
            </a:lvl4pPr>
            <a:lvl5pPr latinLnBrk="0">
              <a:defRPr lang="cs-CZ" sz="1400"/>
            </a:lvl5pPr>
            <a:lvl6pPr latinLnBrk="0">
              <a:defRPr lang="cs-CZ" sz="1600"/>
            </a:lvl6pPr>
            <a:lvl7pPr latinLnBrk="0">
              <a:defRPr lang="cs-CZ" sz="1600"/>
            </a:lvl7pPr>
            <a:lvl8pPr latinLnBrk="0">
              <a:defRPr lang="cs-CZ" sz="1600"/>
            </a:lvl8pPr>
            <a:lvl9pPr latinLnBrk="0">
              <a:defRPr lang="cs-CZ"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30.9.2015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3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latinLnBrk="0">
              <a:defRPr lang="cs-CZ" sz="28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30.9.2015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190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30.9.2015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20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7E8A-3464-43AB-A92C-23FABA8AB2CC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43E7-1C5E-4936-ADD9-868AECA7074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14400"/>
            <a:ext cx="4011084" cy="762000"/>
          </a:xfrm>
        </p:spPr>
        <p:txBody>
          <a:bodyPr anchor="b"/>
          <a:lstStyle>
            <a:lvl1pPr algn="l" latinLnBrk="0">
              <a:defRPr lang="cs-CZ"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14401"/>
            <a:ext cx="6815667" cy="5211763"/>
          </a:xfrm>
        </p:spPr>
        <p:txBody>
          <a:bodyPr>
            <a:normAutofit/>
          </a:bodyPr>
          <a:lstStyle>
            <a:lvl1pPr latinLnBrk="0">
              <a:defRPr lang="cs-CZ" sz="2800"/>
            </a:lvl1pPr>
            <a:lvl2pPr latinLnBrk="0">
              <a:defRPr lang="cs-CZ" sz="2400"/>
            </a:lvl2pPr>
            <a:lvl3pPr latinLnBrk="0">
              <a:defRPr lang="cs-CZ" sz="2000"/>
            </a:lvl3pPr>
            <a:lvl4pPr latinLnBrk="0">
              <a:defRPr lang="cs-CZ" sz="1800"/>
            </a:lvl4pPr>
            <a:lvl5pPr latinLnBrk="0">
              <a:defRPr lang="cs-CZ" sz="1800"/>
            </a:lvl5pPr>
            <a:lvl6pPr latinLnBrk="0">
              <a:defRPr lang="cs-CZ" sz="2000"/>
            </a:lvl6pPr>
            <a:lvl7pPr latinLnBrk="0">
              <a:defRPr lang="cs-CZ" sz="2000"/>
            </a:lvl7pPr>
            <a:lvl8pPr latinLnBrk="0">
              <a:defRPr lang="cs-CZ" sz="2000"/>
            </a:lvl8pPr>
            <a:lvl9pPr latinLnBrk="0">
              <a:defRPr lang="cs-CZ"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52601"/>
            <a:ext cx="4011084" cy="4373563"/>
          </a:xfrm>
        </p:spPr>
        <p:txBody>
          <a:bodyPr/>
          <a:lstStyle>
            <a:lvl1pPr marL="0" indent="0" latinLnBrk="0">
              <a:buNone/>
              <a:defRPr lang="cs-CZ" sz="1400"/>
            </a:lvl1pPr>
            <a:lvl2pPr marL="457200" indent="0" latinLnBrk="0">
              <a:buNone/>
              <a:defRPr lang="cs-CZ" sz="1200"/>
            </a:lvl2pPr>
            <a:lvl3pPr marL="914400" indent="0" latinLnBrk="0">
              <a:buNone/>
              <a:defRPr lang="cs-CZ" sz="1000"/>
            </a:lvl3pPr>
            <a:lvl4pPr marL="1371600" indent="0" latinLnBrk="0">
              <a:buNone/>
              <a:defRPr lang="cs-CZ" sz="900"/>
            </a:lvl4pPr>
            <a:lvl5pPr marL="1828800" indent="0" latinLnBrk="0">
              <a:buNone/>
              <a:defRPr lang="cs-CZ" sz="900"/>
            </a:lvl5pPr>
            <a:lvl6pPr marL="2286000" indent="0" latinLnBrk="0">
              <a:buNone/>
              <a:defRPr lang="cs-CZ" sz="900"/>
            </a:lvl6pPr>
            <a:lvl7pPr marL="2743200" indent="0" latinLnBrk="0">
              <a:buNone/>
              <a:defRPr lang="cs-CZ" sz="900"/>
            </a:lvl7pPr>
            <a:lvl8pPr marL="3200400" indent="0" latinLnBrk="0">
              <a:buNone/>
              <a:defRPr lang="cs-CZ" sz="900"/>
            </a:lvl8pPr>
            <a:lvl9pPr marL="3657600" indent="0" latinLnBrk="0">
              <a:buNone/>
              <a:defRPr lang="cs-CZ"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30.9.2015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999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 latinLnBrk="0">
              <a:defRPr lang="cs-CZ"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 latinLnBrk="0">
              <a:buNone/>
              <a:defRPr lang="cs-CZ" sz="3200"/>
            </a:lvl1pPr>
            <a:lvl2pPr marL="457200" indent="0" latinLnBrk="0">
              <a:buNone/>
              <a:defRPr lang="cs-CZ" sz="2800"/>
            </a:lvl2pPr>
            <a:lvl3pPr marL="914400" indent="0" latinLnBrk="0">
              <a:buNone/>
              <a:defRPr lang="cs-CZ" sz="2400"/>
            </a:lvl3pPr>
            <a:lvl4pPr marL="1371600" indent="0" latinLnBrk="0">
              <a:buNone/>
              <a:defRPr lang="cs-CZ" sz="2000"/>
            </a:lvl4pPr>
            <a:lvl5pPr marL="1828800" indent="0" latinLnBrk="0">
              <a:buNone/>
              <a:defRPr lang="cs-CZ" sz="2000"/>
            </a:lvl5pPr>
            <a:lvl6pPr marL="2286000" indent="0" latinLnBrk="0">
              <a:buNone/>
              <a:defRPr lang="cs-CZ" sz="2000"/>
            </a:lvl6pPr>
            <a:lvl7pPr marL="2743200" indent="0" latinLnBrk="0">
              <a:buNone/>
              <a:defRPr lang="cs-CZ" sz="2000"/>
            </a:lvl7pPr>
            <a:lvl8pPr marL="3200400" indent="0" latinLnBrk="0">
              <a:buNone/>
              <a:defRPr lang="cs-CZ" sz="2000"/>
            </a:lvl8pPr>
            <a:lvl9pPr marL="3657600" indent="0" latinLnBrk="0">
              <a:buNone/>
              <a:defRPr lang="cs-CZ"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 latinLnBrk="0">
              <a:buNone/>
              <a:defRPr lang="cs-CZ" sz="1400"/>
            </a:lvl1pPr>
            <a:lvl2pPr marL="457200" indent="0" latinLnBrk="0">
              <a:buNone/>
              <a:defRPr lang="cs-CZ" sz="1200"/>
            </a:lvl2pPr>
            <a:lvl3pPr marL="914400" indent="0" latinLnBrk="0">
              <a:buNone/>
              <a:defRPr lang="cs-CZ" sz="1000"/>
            </a:lvl3pPr>
            <a:lvl4pPr marL="1371600" indent="0" latinLnBrk="0">
              <a:buNone/>
              <a:defRPr lang="cs-CZ" sz="900"/>
            </a:lvl4pPr>
            <a:lvl5pPr marL="1828800" indent="0" latinLnBrk="0">
              <a:buNone/>
              <a:defRPr lang="cs-CZ" sz="900"/>
            </a:lvl5pPr>
            <a:lvl6pPr marL="2286000" indent="0" latinLnBrk="0">
              <a:buNone/>
              <a:defRPr lang="cs-CZ" sz="900"/>
            </a:lvl6pPr>
            <a:lvl7pPr marL="2743200" indent="0" latinLnBrk="0">
              <a:buNone/>
              <a:defRPr lang="cs-CZ" sz="900"/>
            </a:lvl7pPr>
            <a:lvl8pPr marL="3200400" indent="0" latinLnBrk="0">
              <a:buNone/>
              <a:defRPr lang="cs-CZ" sz="900"/>
            </a:lvl8pPr>
            <a:lvl9pPr marL="3657600" indent="0" latinLnBrk="0">
              <a:buNone/>
              <a:defRPr lang="cs-CZ"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30.9.2015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14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30.9.2015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39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1"/>
            <a:ext cx="2743200" cy="52117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026400" cy="52117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30.9.2015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61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963168" y="2688336"/>
            <a:ext cx="103632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963168" y="1133856"/>
            <a:ext cx="103632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A033052E-A4EF-4DE2-B590-7F9FAA958DDC}" type="datetimeFigureOut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30.9.2015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8B0835BA-063F-41C6-9214-BD8BC3B29EFC}" type="slidenum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‹#›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798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2E-A4EF-4DE2-B590-7F9FAA958DDC}" type="datetimeFigureOut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30.9.2015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35BA-063F-41C6-9214-BD8BC3B29EFC}" type="slidenum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‹#›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18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20751" y="491696"/>
            <a:ext cx="10350500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algn="ctr">
              <a:defRPr/>
            </a:pPr>
            <a:endParaRPr lang="en-US" sz="1800" kern="0">
              <a:solidFill>
                <a:sysClr val="window" lastClr="FFFFFF"/>
              </a:solidFill>
              <a:latin typeface="Corbel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1036320" y="795997"/>
            <a:ext cx="1011936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1036320" y="3948552"/>
            <a:ext cx="1011936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1016000" y="5958840"/>
            <a:ext cx="2844800" cy="365760"/>
          </a:xfrm>
        </p:spPr>
        <p:txBody>
          <a:bodyPr/>
          <a:lstStyle/>
          <a:p>
            <a:fld id="{A033052E-A4EF-4DE2-B590-7F9FAA958DDC}" type="datetimeFigureOut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30.9.2015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4165600" y="5958840"/>
            <a:ext cx="3860800" cy="365760"/>
          </a:xfrm>
        </p:spPr>
        <p:txBody>
          <a:bodyPr/>
          <a:lstStyle/>
          <a:p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331200" y="5958840"/>
            <a:ext cx="2844800" cy="365760"/>
          </a:xfrm>
        </p:spPr>
        <p:txBody>
          <a:bodyPr/>
          <a:lstStyle/>
          <a:p>
            <a:fld id="{8B0835BA-063F-41C6-9214-BD8BC3B29EFC}" type="slidenum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‹#›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5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2E-A4EF-4DE2-B590-7F9FAA958DDC}" type="datetimeFigureOut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30.9.2015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35BA-063F-41C6-9214-BD8BC3B29EFC}" type="slidenum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‹#›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1587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661160" y="2633002"/>
            <a:ext cx="5760720" cy="12192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2133600" y="547468"/>
            <a:ext cx="451104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2133600" y="1322362"/>
            <a:ext cx="451104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38461" y="547468"/>
            <a:ext cx="451104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6838461" y="1322362"/>
            <a:ext cx="451104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2E-A4EF-4DE2-B590-7F9FAA958DDC}" type="datetimeFigureOut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30.9.2015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8737600" y="6214404"/>
            <a:ext cx="2844800" cy="365760"/>
          </a:xfrm>
        </p:spPr>
        <p:txBody>
          <a:bodyPr/>
          <a:lstStyle/>
          <a:p>
            <a:fld id="{8B0835BA-063F-41C6-9214-BD8BC3B29EFC}" type="slidenum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‹#›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98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2E-A4EF-4DE2-B590-7F9FAA958DDC}" type="datetimeFigureOut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30.9.2015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35BA-063F-41C6-9214-BD8BC3B29EFC}" type="slidenum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‹#›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88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20751" y="491696"/>
            <a:ext cx="10350500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1036320" y="795997"/>
            <a:ext cx="1011936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1036320" y="3948552"/>
            <a:ext cx="1011936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1016000" y="5958840"/>
            <a:ext cx="2844800" cy="365760"/>
          </a:xfrm>
        </p:spPr>
        <p:txBody>
          <a:bodyPr/>
          <a:lstStyle/>
          <a:p>
            <a:fld id="{A01E7E8A-3464-43AB-A92C-23FABA8AB2CC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4165600" y="5958840"/>
            <a:ext cx="38608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331200" y="5958840"/>
            <a:ext cx="2844800" cy="365760"/>
          </a:xfrm>
        </p:spPr>
        <p:txBody>
          <a:bodyPr/>
          <a:lstStyle/>
          <a:p>
            <a:fld id="{2DCF43E7-1C5E-4936-ADD9-868AECA7074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2E-A4EF-4DE2-B590-7F9FAA958DDC}" type="datetimeFigureOut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30.9.2015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35BA-063F-41C6-9214-BD8BC3B29EFC}" type="slidenum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‹#›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71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524001" y="2736165"/>
            <a:ext cx="5486400" cy="12192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454400" y="602566"/>
            <a:ext cx="79248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231337" y="2736166"/>
            <a:ext cx="5486400" cy="12192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2E-A4EF-4DE2-B590-7F9FAA958DDC}" type="datetimeFigureOut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30.9.2015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8737600" y="6214404"/>
            <a:ext cx="2844800" cy="365760"/>
          </a:xfrm>
        </p:spPr>
        <p:txBody>
          <a:bodyPr/>
          <a:lstStyle/>
          <a:p>
            <a:fld id="{8B0835BA-063F-41C6-9214-BD8BC3B29EFC}" type="slidenum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‹#›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804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321083" y="794822"/>
            <a:ext cx="5280068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036971" y="3501743"/>
            <a:ext cx="42672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03384" y="821203"/>
            <a:ext cx="6067865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cs-CZ" sz="2000" smtClean="0"/>
              <a:t>Kliknutím na ikonu přidáte obrázek.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7036971" y="1600201"/>
            <a:ext cx="42672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2E-A4EF-4DE2-B590-7F9FAA958DDC}" type="datetimeFigureOut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30.9.2015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35BA-063F-41C6-9214-BD8BC3B29EFC}" type="slidenum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‹#›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66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2E-A4EF-4DE2-B590-7F9FAA958DDC}" type="datetimeFigureOut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30.9.2015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35BA-063F-41C6-9214-BD8BC3B29EFC}" type="slidenum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‹#›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752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2E-A4EF-4DE2-B590-7F9FAA958DDC}" type="datetimeFigureOut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30.9.2015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35BA-063F-41C6-9214-BD8BC3B29EFC}" type="slidenum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‹#›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99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7E8A-3464-43AB-A92C-23FABA8AB2CC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43E7-1C5E-4936-ADD9-868AECA7074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661160" y="2633002"/>
            <a:ext cx="5760720" cy="12192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2133600" y="547468"/>
            <a:ext cx="451104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2133600" y="1322362"/>
            <a:ext cx="451104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38461" y="547468"/>
            <a:ext cx="451104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6838461" y="1322362"/>
            <a:ext cx="451104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7E8A-3464-43AB-A92C-23FABA8AB2CC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8737600" y="6214404"/>
            <a:ext cx="2844800" cy="365760"/>
          </a:xfrm>
        </p:spPr>
        <p:txBody>
          <a:bodyPr/>
          <a:lstStyle/>
          <a:p>
            <a:fld id="{2DCF43E7-1C5E-4936-ADD9-868AECA7074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7E8A-3464-43AB-A92C-23FABA8AB2CC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43E7-1C5E-4936-ADD9-868AECA7074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7E8A-3464-43AB-A92C-23FABA8AB2CC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43E7-1C5E-4936-ADD9-868AECA7074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524001" y="2736165"/>
            <a:ext cx="5486400" cy="12192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454400" y="602566"/>
            <a:ext cx="79248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231337" y="2736166"/>
            <a:ext cx="5486400" cy="12192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7E8A-3464-43AB-A92C-23FABA8AB2CC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8737600" y="6214404"/>
            <a:ext cx="2844800" cy="365760"/>
          </a:xfrm>
        </p:spPr>
        <p:txBody>
          <a:bodyPr/>
          <a:lstStyle/>
          <a:p>
            <a:fld id="{2DCF43E7-1C5E-4936-ADD9-868AECA7074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321083" y="794822"/>
            <a:ext cx="5280068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036971" y="3501743"/>
            <a:ext cx="42672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03384" y="821203"/>
            <a:ext cx="6067865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cs-CZ" sz="2000" smtClean="0"/>
              <a:t>Kliknutím na ikonu přidáte obrázek.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7036971" y="1600201"/>
            <a:ext cx="42672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7E8A-3464-43AB-A92C-23FABA8AB2CC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43E7-1C5E-4936-ADD9-868AECA7074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7200" y="228600"/>
            <a:ext cx="112776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609600" y="6214404"/>
            <a:ext cx="28448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A01E7E8A-3464-43AB-A92C-23FABA8AB2CC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4165600" y="6214404"/>
            <a:ext cx="38608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cs-CZ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8737600" y="6214404"/>
            <a:ext cx="28448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2DCF43E7-1C5E-4936-ADD9-868AECA7074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Po kliknutí lze upravit styl předlohy nadpisů.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8801"/>
            <a:ext cx="109728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30.9.2015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7668" y="1"/>
            <a:ext cx="12209669" cy="66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3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cs-CZ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cs-CZ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7200" y="228600"/>
            <a:ext cx="112776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algn="ctr">
              <a:defRPr/>
            </a:pPr>
            <a:endParaRPr lang="en-US" sz="1800" kern="0">
              <a:solidFill>
                <a:sysClr val="window" lastClr="FFFFFF"/>
              </a:solidFill>
              <a:latin typeface="Corbel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609600" y="6214404"/>
            <a:ext cx="28448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A033052E-A4EF-4DE2-B590-7F9FAA958DDC}" type="datetimeFigureOut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30.9.2015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4165600" y="6214404"/>
            <a:ext cx="38608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8737600" y="6214404"/>
            <a:ext cx="28448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8B0835BA-063F-41C6-9214-BD8BC3B29EFC}" type="slidenum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‹#›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3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9.wmf"/><Relationship Id="rId3" Type="http://schemas.openxmlformats.org/officeDocument/2006/relationships/image" Target="../media/image9.jpeg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7.wmf"/><Relationship Id="rId4" Type="http://schemas.openxmlformats.org/officeDocument/2006/relationships/image" Target="../media/image9.jpe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18.bin"/><Relationship Id="rId26" Type="http://schemas.openxmlformats.org/officeDocument/2006/relationships/oleObject" Target="../embeddings/oleObject22.bin"/><Relationship Id="rId3" Type="http://schemas.openxmlformats.org/officeDocument/2006/relationships/image" Target="../media/image9.jpeg"/><Relationship Id="rId21" Type="http://schemas.openxmlformats.org/officeDocument/2006/relationships/image" Target="../media/image31.wmf"/><Relationship Id="rId34" Type="http://schemas.openxmlformats.org/officeDocument/2006/relationships/oleObject" Target="../embeddings/oleObject26.bin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29.wmf"/><Relationship Id="rId25" Type="http://schemas.openxmlformats.org/officeDocument/2006/relationships/image" Target="../media/image33.wmf"/><Relationship Id="rId33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29" Type="http://schemas.openxmlformats.org/officeDocument/2006/relationships/image" Target="../media/image35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6.wmf"/><Relationship Id="rId24" Type="http://schemas.openxmlformats.org/officeDocument/2006/relationships/oleObject" Target="../embeddings/oleObject21.bin"/><Relationship Id="rId32" Type="http://schemas.openxmlformats.org/officeDocument/2006/relationships/oleObject" Target="../embeddings/oleObject25.bin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23" Type="http://schemas.openxmlformats.org/officeDocument/2006/relationships/image" Target="../media/image32.wmf"/><Relationship Id="rId28" Type="http://schemas.openxmlformats.org/officeDocument/2006/relationships/oleObject" Target="../embeddings/oleObject23.bin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30.wmf"/><Relationship Id="rId31" Type="http://schemas.openxmlformats.org/officeDocument/2006/relationships/image" Target="../media/image36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20.bin"/><Relationship Id="rId27" Type="http://schemas.openxmlformats.org/officeDocument/2006/relationships/image" Target="../media/image34.wmf"/><Relationship Id="rId30" Type="http://schemas.openxmlformats.org/officeDocument/2006/relationships/oleObject" Target="../embeddings/oleObject24.bin"/><Relationship Id="rId35" Type="http://schemas.openxmlformats.org/officeDocument/2006/relationships/image" Target="../media/image3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43.wmf"/><Relationship Id="rId18" Type="http://schemas.openxmlformats.org/officeDocument/2006/relationships/oleObject" Target="../embeddings/oleObject34.bin"/><Relationship Id="rId26" Type="http://schemas.openxmlformats.org/officeDocument/2006/relationships/oleObject" Target="../embeddings/oleObject38.bin"/><Relationship Id="rId3" Type="http://schemas.openxmlformats.org/officeDocument/2006/relationships/image" Target="../media/image9.jpeg"/><Relationship Id="rId21" Type="http://schemas.openxmlformats.org/officeDocument/2006/relationships/image" Target="../media/image47.w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45.wmf"/><Relationship Id="rId25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3.bin"/><Relationship Id="rId20" Type="http://schemas.openxmlformats.org/officeDocument/2006/relationships/oleObject" Target="../embeddings/oleObject35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42.wmf"/><Relationship Id="rId24" Type="http://schemas.openxmlformats.org/officeDocument/2006/relationships/oleObject" Target="../embeddings/oleObject37.bin"/><Relationship Id="rId5" Type="http://schemas.openxmlformats.org/officeDocument/2006/relationships/image" Target="../media/image39.wmf"/><Relationship Id="rId15" Type="http://schemas.openxmlformats.org/officeDocument/2006/relationships/image" Target="../media/image44.wmf"/><Relationship Id="rId23" Type="http://schemas.openxmlformats.org/officeDocument/2006/relationships/image" Target="../media/image48.wmf"/><Relationship Id="rId10" Type="http://schemas.openxmlformats.org/officeDocument/2006/relationships/oleObject" Target="../embeddings/oleObject30.bin"/><Relationship Id="rId19" Type="http://schemas.openxmlformats.org/officeDocument/2006/relationships/image" Target="../media/image46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32.bin"/><Relationship Id="rId22" Type="http://schemas.openxmlformats.org/officeDocument/2006/relationships/oleObject" Target="../embeddings/oleObject36.bin"/><Relationship Id="rId27" Type="http://schemas.openxmlformats.org/officeDocument/2006/relationships/image" Target="../media/image5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66108" y="889568"/>
            <a:ext cx="6535211" cy="27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98" tIns="34299" rIns="68598" bIns="34299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350">
              <a:solidFill>
                <a:prstClr val="black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624392" y="1722459"/>
            <a:ext cx="1957886" cy="2485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98" tIns="34299" rIns="68598" bIns="34299" anchor="t" anchorCtr="0" upright="1">
            <a:noAutofit/>
          </a:bodyPr>
          <a:lstStyle/>
          <a:p>
            <a:r>
              <a:rPr lang="cs-CZ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Vy_42_inovace_084_Ch7</a:t>
            </a:r>
            <a:endParaRPr lang="cs-CZ" sz="12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3392" y="1577052"/>
            <a:ext cx="2376264" cy="4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98" tIns="34299" rIns="68598" bIns="34299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2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VZDĚLÁVACÍ MATERIÁL – IV/2 </a:t>
            </a:r>
            <a:endParaRPr lang="cs-CZ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Obrázek 5" descr="OPVK_hor_zakladni_logolink_CB_cz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550" y="354498"/>
            <a:ext cx="4185422" cy="889390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632961" y="1321191"/>
            <a:ext cx="49519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sz="1200" b="1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Vzdělávací materiál vytvořený v rámci projektu EU peníze školám</a:t>
            </a:r>
            <a:endParaRPr lang="cs-CZ" sz="1200" dirty="0">
              <a:solidFill>
                <a:prstClr val="black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566771"/>
              </p:ext>
            </p:extLst>
          </p:nvPr>
        </p:nvGraphicFramePr>
        <p:xfrm>
          <a:off x="479376" y="2184518"/>
          <a:ext cx="11233248" cy="398078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230639"/>
                <a:gridCol w="7002609"/>
              </a:tblGrid>
              <a:tr h="318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Vzdělávací oblast: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Matematika a její aplikace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3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Vzdělávací obor (okruh):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Číslo a proměnná</a:t>
                      </a:r>
                      <a:endParaRPr lang="cs-CZ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18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Vyučovací předmět: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Matematika</a:t>
                      </a:r>
                      <a:endParaRPr lang="cs-CZ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18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Téma: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Pravidla pro početní operace se zlomky – Sčítání</a:t>
                      </a:r>
                      <a:r>
                        <a:rPr lang="cs-CZ" sz="14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smíšených čísel</a:t>
                      </a:r>
                      <a:endParaRPr lang="cs-CZ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18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Očekávaný výstup: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Naučit žáky správně sčítat </a:t>
                      </a:r>
                      <a:r>
                        <a:rPr lang="cs-CZ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smíšená čísla</a:t>
                      </a:r>
                      <a:endParaRPr lang="cs-CZ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48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Klíčová slova: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Čitatel, jmenovatel, společný násobek, nejmenší společný násobek, základní tvar, nepravý zlomek, smíšené číslo</a:t>
                      </a:r>
                      <a:endParaRPr lang="cs-CZ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18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Ročník: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cs-CZ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18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Datum vytvoření: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Září </a:t>
                      </a:r>
                      <a:r>
                        <a:rPr lang="cs-C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cs-CZ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18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Autor: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Ing. Miroslav Chládek</a:t>
                      </a:r>
                      <a:endParaRPr lang="cs-CZ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932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Anotace: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Prezentace vede k vysvětlení principu, jak řešit sčítání </a:t>
                      </a:r>
                      <a:r>
                        <a:rPr lang="cs-CZ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smíšených čísel. Obsahem prezentace je také několik modelových příkladů.</a:t>
                      </a:r>
                      <a:endParaRPr lang="cs-CZ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052949" y="6165305"/>
            <a:ext cx="411202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Základní škola a Mateřská škola Valeč, č. 222, 675 53 Valeč</a:t>
            </a:r>
            <a:endParaRPr lang="cs-CZ" sz="1100" b="1" dirty="0"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Číslo projektu: CZ.1.07/1.4.00/21.3803</a:t>
            </a:r>
            <a:endParaRPr lang="cs-CZ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66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Použitá literatura:</a:t>
            </a:r>
            <a:endParaRPr lang="cs-CZ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35359" y="3429001"/>
            <a:ext cx="11496245" cy="2232247"/>
          </a:xfrm>
        </p:spPr>
        <p:txBody>
          <a:bodyPr>
            <a:normAutofit/>
          </a:bodyPr>
          <a:lstStyle/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Martina Palková a kol.: Průvodce matematikou 1, Didaktis spol. s r. o., Brno, 2009, 1. vydání, ISBN 978-80-7358-085-8.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Oldřich Odvárko.: Matematika pro 7. ročník základní školy, 1. díl, Prometheus, Havlíčkův Brod, 2009, Dotisk 2. vydání, ISBN 978-80-7196-416-2.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Jitka Boušková.: Matematika 7 pro základní školy – Pracovní sešit, SPN a.s., Tigis Print, Praha 10, 2008, 1.vydání, ISBN 978-80-7235-412-2.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Použité obrázky  jsou vytvořeny v programu PowerPoint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autorem.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Použité fotografie jsou z archivu autora. </a:t>
            </a:r>
          </a:p>
        </p:txBody>
      </p:sp>
    </p:spTree>
    <p:extLst>
      <p:ext uri="{BB962C8B-B14F-4D97-AF65-F5344CB8AC3E}">
        <p14:creationId xmlns:p14="http://schemas.microsoft.com/office/powerpoint/2010/main" val="303268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rázek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9" r="23519"/>
          <a:stretch>
            <a:fillRect/>
          </a:stretch>
        </p:blipFill>
        <p:spPr/>
      </p:pic>
      <p:grpSp>
        <p:nvGrpSpPr>
          <p:cNvPr id="14" name="Group 76"/>
          <p:cNvGrpSpPr/>
          <p:nvPr/>
        </p:nvGrpSpPr>
        <p:grpSpPr>
          <a:xfrm>
            <a:off x="119336" y="620688"/>
            <a:ext cx="7200800" cy="2808312"/>
            <a:chOff x="890752" y="1813035"/>
            <a:chExt cx="7362497" cy="3231931"/>
          </a:xfrm>
          <a:blipFill>
            <a:blip r:embed="rId4"/>
            <a:tile tx="0" ty="0" sx="100000" sy="100000" flip="none" algn="tl"/>
          </a:blipFill>
          <a:effectLst>
            <a:reflection blurRad="6350" stA="50000" endA="275" endPos="40000" dist="101600" dir="5400000" sy="-100000" algn="bl" rotWithShape="0"/>
          </a:effectLst>
          <a:scene3d>
            <a:camera prst="perspectiveContrastingRightFacing"/>
            <a:lightRig rig="threePt" dir="t"/>
          </a:scene3d>
        </p:grpSpPr>
        <p:sp>
          <p:nvSpPr>
            <p:cNvPr id="15" name="Rounded Rectangle 6"/>
            <p:cNvSpPr/>
            <p:nvPr/>
          </p:nvSpPr>
          <p:spPr>
            <a:xfrm>
              <a:off x="1044802" y="1992332"/>
              <a:ext cx="7014066" cy="2849464"/>
            </a:xfrm>
            <a:prstGeom prst="roundRect">
              <a:avLst>
                <a:gd name="adj" fmla="val 8310"/>
              </a:avLst>
            </a:prstGeom>
            <a:grpFill/>
            <a:ln>
              <a:solidFill>
                <a:srgbClr val="0070C0"/>
              </a:solidFill>
            </a:ln>
            <a:sp3d>
              <a:bevelT prst="angle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 rtl="0"/>
              <a:endParaRPr lang="cs-CZ" sz="5400" b="1" kern="1200" dirty="0">
                <a:ln w="17780" cmpd="sng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ea typeface="+mn-ea"/>
                <a:cs typeface="+mn-cs"/>
              </a:endParaRPr>
            </a:p>
          </p:txBody>
        </p:sp>
        <p:cxnSp>
          <p:nvCxnSpPr>
            <p:cNvPr id="16" name="Straight Connector 18"/>
            <p:cNvCxnSpPr/>
            <p:nvPr/>
          </p:nvCxnSpPr>
          <p:spPr>
            <a:xfrm>
              <a:off x="1034231" y="2280722"/>
              <a:ext cx="7014066" cy="1523"/>
            </a:xfrm>
            <a:prstGeom prst="line">
              <a:avLst/>
            </a:prstGeom>
            <a:grpFill/>
            <a:ln w="19050">
              <a:solidFill>
                <a:srgbClr val="0070C0"/>
              </a:solidFill>
            </a:ln>
            <a:sp3d>
              <a:bevelT prst="angle"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26"/>
            <p:cNvSpPr/>
            <p:nvPr/>
          </p:nvSpPr>
          <p:spPr>
            <a:xfrm>
              <a:off x="890752" y="1813035"/>
              <a:ext cx="7362497" cy="3231931"/>
            </a:xfrm>
            <a:prstGeom prst="roundRect">
              <a:avLst>
                <a:gd name="adj" fmla="val 8932"/>
              </a:avLst>
            </a:prstGeom>
            <a:grpFill/>
            <a:ln w="127000" cap="rnd" cmpd="sng">
              <a:solidFill>
                <a:srgbClr val="0070C0"/>
              </a:solidFill>
              <a:prstDash val="sysDot"/>
            </a:ln>
            <a:effectLst>
              <a:glow rad="139700">
                <a:srgbClr val="FFC000">
                  <a:alpha val="40000"/>
                </a:srgbClr>
              </a:glow>
            </a:effectLst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 rtl="0"/>
              <a:endParaRPr lang="cs-CZ" sz="54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8" name="Straight Connector 53"/>
            <p:cNvCxnSpPr/>
            <p:nvPr/>
          </p:nvCxnSpPr>
          <p:spPr>
            <a:xfrm>
              <a:off x="1034231" y="2602455"/>
              <a:ext cx="7014066" cy="1523"/>
            </a:xfrm>
            <a:prstGeom prst="line">
              <a:avLst/>
            </a:prstGeom>
            <a:grpFill/>
            <a:ln w="19050">
              <a:solidFill>
                <a:srgbClr val="0070C0"/>
              </a:solidFill>
            </a:ln>
            <a:sp3d>
              <a:bevelT prst="angle"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4"/>
            <p:cNvCxnSpPr/>
            <p:nvPr/>
          </p:nvCxnSpPr>
          <p:spPr>
            <a:xfrm>
              <a:off x="1034231" y="2924188"/>
              <a:ext cx="7014066" cy="1523"/>
            </a:xfrm>
            <a:prstGeom prst="line">
              <a:avLst/>
            </a:prstGeom>
            <a:grpFill/>
            <a:ln w="19050">
              <a:solidFill>
                <a:srgbClr val="0070C0"/>
              </a:solidFill>
            </a:ln>
            <a:sp3d>
              <a:bevelT prst="angle"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5"/>
            <p:cNvCxnSpPr/>
            <p:nvPr/>
          </p:nvCxnSpPr>
          <p:spPr>
            <a:xfrm>
              <a:off x="1034231" y="3245921"/>
              <a:ext cx="7014066" cy="1523"/>
            </a:xfrm>
            <a:prstGeom prst="line">
              <a:avLst/>
            </a:prstGeom>
            <a:grpFill/>
            <a:ln w="19050">
              <a:solidFill>
                <a:srgbClr val="0070C0"/>
              </a:solidFill>
            </a:ln>
            <a:sp3d>
              <a:bevelT prst="angle"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6"/>
            <p:cNvCxnSpPr/>
            <p:nvPr/>
          </p:nvCxnSpPr>
          <p:spPr>
            <a:xfrm>
              <a:off x="1034231" y="3567654"/>
              <a:ext cx="7014066" cy="1523"/>
            </a:xfrm>
            <a:prstGeom prst="line">
              <a:avLst/>
            </a:prstGeom>
            <a:grpFill/>
            <a:ln w="19050">
              <a:solidFill>
                <a:srgbClr val="0070C0"/>
              </a:solidFill>
            </a:ln>
            <a:sp3d>
              <a:bevelT prst="angle"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7"/>
            <p:cNvCxnSpPr/>
            <p:nvPr/>
          </p:nvCxnSpPr>
          <p:spPr>
            <a:xfrm>
              <a:off x="1034231" y="3889387"/>
              <a:ext cx="7014066" cy="1523"/>
            </a:xfrm>
            <a:prstGeom prst="line">
              <a:avLst/>
            </a:prstGeom>
            <a:grpFill/>
            <a:ln w="19050">
              <a:solidFill>
                <a:srgbClr val="0070C0"/>
              </a:solidFill>
            </a:ln>
            <a:sp3d>
              <a:bevelT prst="angle"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8"/>
            <p:cNvCxnSpPr/>
            <p:nvPr/>
          </p:nvCxnSpPr>
          <p:spPr>
            <a:xfrm>
              <a:off x="1034231" y="4211120"/>
              <a:ext cx="7014066" cy="1523"/>
            </a:xfrm>
            <a:prstGeom prst="line">
              <a:avLst/>
            </a:prstGeom>
            <a:grpFill/>
            <a:ln w="19050">
              <a:solidFill>
                <a:srgbClr val="0070C0"/>
              </a:solidFill>
            </a:ln>
            <a:sp3d>
              <a:bevelT prst="angle"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9"/>
            <p:cNvCxnSpPr/>
            <p:nvPr/>
          </p:nvCxnSpPr>
          <p:spPr>
            <a:xfrm>
              <a:off x="1034231" y="4532853"/>
              <a:ext cx="7014066" cy="1523"/>
            </a:xfrm>
            <a:prstGeom prst="line">
              <a:avLst/>
            </a:prstGeom>
            <a:grpFill/>
            <a:ln w="19050">
              <a:solidFill>
                <a:srgbClr val="0070C0"/>
              </a:solidFill>
            </a:ln>
            <a:sp3d>
              <a:bevelT prst="angle"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25" name="Rectangle 74"/>
            <p:cNvSpPr/>
            <p:nvPr/>
          </p:nvSpPr>
          <p:spPr>
            <a:xfrm>
              <a:off x="1064967" y="2003100"/>
              <a:ext cx="7014066" cy="2849464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sp3d>
              <a:bevelT w="158750"/>
              <a:bevelB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 defTabSz="914400">
                <a:buNone/>
              </a:pPr>
              <a:r>
                <a:rPr lang="cs-CZ" sz="3200" b="1" dirty="0" smtClean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/>
                </a:rPr>
                <a:t>Pravidla pro početní operace se zlomky</a:t>
              </a:r>
            </a:p>
            <a:p>
              <a:pPr algn="ctr" defTabSz="914400">
                <a:buNone/>
              </a:pPr>
              <a:r>
                <a:rPr lang="cs-CZ" sz="5400" b="1" dirty="0" smtClean="0">
                  <a:ln>
                    <a:solidFill>
                      <a:schemeClr val="tx1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/>
                </a:rPr>
                <a:t>SČÍTÁNÍ SMÍŠENÝCH ČÍSEL</a:t>
              </a:r>
            </a:p>
          </p:txBody>
        </p:sp>
      </p:grpSp>
      <p:sp>
        <p:nvSpPr>
          <p:cNvPr id="26" name="Obdélník 25"/>
          <p:cNvSpPr/>
          <p:nvPr/>
        </p:nvSpPr>
        <p:spPr>
          <a:xfrm>
            <a:off x="1343472" y="4869160"/>
            <a:ext cx="66967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cs-CZ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Pro </a:t>
            </a:r>
            <a:r>
              <a:rPr lang="cs-CZ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7. </a:t>
            </a:r>
            <a:r>
              <a:rPr lang="cs-CZ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ročník vypracoval Ing. Miroslav Chládek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9912424" y="3305889"/>
            <a:ext cx="1362651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sz="1000" b="1" dirty="0" smtClean="0">
                <a:ln w="50800"/>
                <a:solidFill>
                  <a:prstClr val="white">
                    <a:shade val="50000"/>
                  </a:prstClr>
                </a:solidFill>
              </a:rPr>
              <a:t>ZŠ a MŠ VALEČ</a:t>
            </a:r>
            <a:endParaRPr lang="cs-CZ" sz="1000" b="1" dirty="0">
              <a:ln w="50800"/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6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14400"/>
            <a:ext cx="7457918" cy="914400"/>
          </a:xfrm>
        </p:spPr>
        <p:txBody>
          <a:bodyPr>
            <a:noAutofit/>
          </a:bodyPr>
          <a:lstStyle/>
          <a:p>
            <a:r>
              <a:rPr lang="cs-CZ" sz="5400" b="1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Přehled (DUM)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7368" y="1828803"/>
            <a:ext cx="9649072" cy="3040359"/>
          </a:xfrm>
        </p:spPr>
        <p:txBody>
          <a:bodyPr>
            <a:normAutofit/>
          </a:bodyPr>
          <a:lstStyle/>
          <a:p>
            <a: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Sčítání smíšených čísel</a:t>
            </a:r>
          </a:p>
          <a:p>
            <a: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Správně  se  naučit  upravovat  a sčítat  smíšená čísla</a:t>
            </a:r>
            <a:endParaRPr lang="cs-CZ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Jedna  vyučovací  </a:t>
            </a:r>
          </a:p>
          <a:p>
            <a:pPr marL="0" indent="0">
              <a:buNone/>
            </a:pPr>
            <a:r>
              <a:rPr lang="cs-CZ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hodina</a:t>
            </a:r>
            <a:endParaRPr lang="cs-CZ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>
              <a:buNone/>
            </a:pPr>
            <a:endParaRPr lang="cs-CZ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2924944"/>
            <a:ext cx="7795220" cy="37086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ovéPole 2"/>
          <p:cNvSpPr txBox="1"/>
          <p:nvPr/>
        </p:nvSpPr>
        <p:spPr>
          <a:xfrm>
            <a:off x="9439118" y="3284984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ZŠ a MŠ VALEČ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665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1344" y="116632"/>
            <a:ext cx="11593302" cy="662473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63352" y="243512"/>
            <a:ext cx="11593288" cy="63709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endParaRPr lang="cs-CZ" sz="4400" b="1" cap="all" dirty="0" smtClean="0">
              <a:ln w="28575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cs-CZ" sz="4400" b="1" cap="all" dirty="0" smtClean="0">
                <a:ln w="285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 musíme bezpodmínečně ovládat pro zdárný výpočet:</a:t>
            </a:r>
          </a:p>
          <a:p>
            <a:endParaRPr lang="cs-CZ" sz="2000" b="1" cap="all" dirty="0">
              <a:ln w="28575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cs-CZ" sz="3200" b="1" cap="all" dirty="0" smtClean="0">
                <a:ln w="285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Určit společný jmenovatel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cs-CZ" sz="3200" b="1" cap="all" dirty="0" smtClean="0">
                <a:ln w="285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Převést smíšené číslo na nepravý zlomek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cs-CZ" sz="3200" b="1" cap="all" dirty="0" smtClean="0">
                <a:ln w="285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Rozšířit zlomky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cs-CZ" sz="3200" b="1" cap="all" dirty="0" smtClean="0">
                <a:ln w="285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Zkrátit zlomky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cs-CZ" sz="3200" b="1" cap="all" dirty="0" smtClean="0">
                <a:ln w="285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Převést do základního tvaru</a:t>
            </a:r>
            <a:endParaRPr lang="cs-CZ" sz="3200" b="1" cap="all" dirty="0">
              <a:ln w="28575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cs-CZ" sz="3200" b="1" cap="all" dirty="0" smtClean="0">
                <a:ln w="285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Desetinný zlomek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cs-CZ" sz="3200" b="1" cap="all" dirty="0" smtClean="0">
                <a:ln w="285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Sčítat zlomky</a:t>
            </a:r>
          </a:p>
        </p:txBody>
      </p:sp>
    </p:spTree>
    <p:extLst>
      <p:ext uri="{BB962C8B-B14F-4D97-AF65-F5344CB8AC3E}">
        <p14:creationId xmlns:p14="http://schemas.microsoft.com/office/powerpoint/2010/main" val="11856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26458" y="290883"/>
            <a:ext cx="112332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5400" b="1" cap="all" dirty="0" smtClean="0">
                <a:ln w="285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Sčítání smíšených čísel</a:t>
            </a:r>
            <a:endParaRPr lang="cs-CZ" sz="5400" b="1" cap="all" dirty="0">
              <a:ln w="28575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39131" y="255426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1. postup:</a:t>
            </a:r>
            <a:endParaRPr lang="cs-CZ" b="1" dirty="0"/>
          </a:p>
        </p:txBody>
      </p:sp>
      <p:sp>
        <p:nvSpPr>
          <p:cNvPr id="10" name="Obdélník 9"/>
          <p:cNvSpPr/>
          <p:nvPr/>
        </p:nvSpPr>
        <p:spPr>
          <a:xfrm>
            <a:off x="542246" y="1035172"/>
            <a:ext cx="110983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Při sčítání smíšených čísel lze volit mezi dvěma základními postupy:</a:t>
            </a:r>
            <a:endParaRPr lang="cs-CZ" sz="4400" dirty="0"/>
          </a:p>
        </p:txBody>
      </p:sp>
      <p:sp>
        <p:nvSpPr>
          <p:cNvPr id="35" name="Obdélník 34"/>
          <p:cNvSpPr/>
          <p:nvPr/>
        </p:nvSpPr>
        <p:spPr>
          <a:xfrm>
            <a:off x="639131" y="2996148"/>
            <a:ext cx="8712968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cs-CZ" sz="20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C43D1F"/>
                </a:solidFill>
              </a:rPr>
              <a:t>Sečíst zvláš</a:t>
            </a:r>
            <a:r>
              <a:rPr lang="cs-CZ" sz="2000" b="1" dirty="0">
                <a:ln w="38100">
                  <a:solidFill>
                    <a:sysClr val="windowText" lastClr="000000"/>
                  </a:solidFill>
                </a:ln>
                <a:solidFill>
                  <a:srgbClr val="C43D1F"/>
                </a:solidFill>
              </a:rPr>
              <a:t>ť</a:t>
            </a:r>
            <a:r>
              <a:rPr lang="cs-CZ" sz="20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C43D1F"/>
                </a:solidFill>
              </a:rPr>
              <a:t> celé celky a zvlášť zlomkové části sčítanců </a:t>
            </a:r>
            <a:r>
              <a:rPr lang="cs-CZ" sz="2000" b="1" smtClean="0">
                <a:ln w="38100">
                  <a:solidFill>
                    <a:sysClr val="windowText" lastClr="000000"/>
                  </a:solidFill>
                </a:ln>
                <a:solidFill>
                  <a:srgbClr val="C43D1F"/>
                </a:solidFill>
              </a:rPr>
              <a:t>a tyto </a:t>
            </a:r>
            <a:r>
              <a:rPr lang="cs-CZ" sz="20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C43D1F"/>
                </a:solidFill>
              </a:rPr>
              <a:t>dílčí součty (výsledky) znovu sečíst.</a:t>
            </a:r>
            <a:endParaRPr lang="cs-CZ" sz="2000" b="1" dirty="0">
              <a:ln w="38100">
                <a:solidFill>
                  <a:sysClr val="windowText" lastClr="000000"/>
                </a:solidFill>
              </a:ln>
              <a:solidFill>
                <a:srgbClr val="C43D1F"/>
              </a:solidFill>
            </a:endParaRPr>
          </a:p>
        </p:txBody>
      </p:sp>
      <p:graphicFrame>
        <p:nvGraphicFramePr>
          <p:cNvPr id="36" name="Objek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483021"/>
              </p:ext>
            </p:extLst>
          </p:nvPr>
        </p:nvGraphicFramePr>
        <p:xfrm>
          <a:off x="5051697" y="4009210"/>
          <a:ext cx="19558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Equation" r:id="rId4" imgW="711000" imgH="393480" progId="Equation.DSMT4">
                  <p:embed/>
                </p:oleObj>
              </mc:Choice>
              <mc:Fallback>
                <p:oleObj name="Equation" r:id="rId4" imgW="711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51697" y="4009210"/>
                        <a:ext cx="1955800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k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932635"/>
              </p:ext>
            </p:extLst>
          </p:nvPr>
        </p:nvGraphicFramePr>
        <p:xfrm>
          <a:off x="2507928" y="4012028"/>
          <a:ext cx="2549525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Equation" r:id="rId6" imgW="927000" imgH="393480" progId="Equation.DSMT4">
                  <p:embed/>
                </p:oleObj>
              </mc:Choice>
              <mc:Fallback>
                <p:oleObj name="Equation" r:id="rId6" imgW="927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07928" y="4012028"/>
                        <a:ext cx="2549525" cy="108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k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016131"/>
              </p:ext>
            </p:extLst>
          </p:nvPr>
        </p:nvGraphicFramePr>
        <p:xfrm>
          <a:off x="621851" y="4009210"/>
          <a:ext cx="1886077" cy="1082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Equation" r:id="rId8" imgW="685800" imgH="393480" progId="Equation.DSMT4">
                  <p:embed/>
                </p:oleObj>
              </mc:Choice>
              <mc:Fallback>
                <p:oleObj name="Equation" r:id="rId8" imgW="685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1851" y="4009210"/>
                        <a:ext cx="1886077" cy="1082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k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610543"/>
              </p:ext>
            </p:extLst>
          </p:nvPr>
        </p:nvGraphicFramePr>
        <p:xfrm>
          <a:off x="7007497" y="4009210"/>
          <a:ext cx="227012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Equation" r:id="rId10" imgW="825480" imgH="393480" progId="Equation.DSMT4">
                  <p:embed/>
                </p:oleObj>
              </mc:Choice>
              <mc:Fallback>
                <p:oleObj name="Equation" r:id="rId10" imgW="825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07497" y="4009210"/>
                        <a:ext cx="2270125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k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53560"/>
              </p:ext>
            </p:extLst>
          </p:nvPr>
        </p:nvGraphicFramePr>
        <p:xfrm>
          <a:off x="9352099" y="4009209"/>
          <a:ext cx="8382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Equation" r:id="rId12" imgW="304560" imgH="393480" progId="Equation.DSMT4">
                  <p:embed/>
                </p:oleObj>
              </mc:Choice>
              <mc:Fallback>
                <p:oleObj name="Equation" r:id="rId12" imgW="304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352099" y="4009209"/>
                        <a:ext cx="838200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Skupina 40"/>
          <p:cNvGrpSpPr/>
          <p:nvPr/>
        </p:nvGrpSpPr>
        <p:grpSpPr>
          <a:xfrm>
            <a:off x="9277622" y="5159513"/>
            <a:ext cx="1080120" cy="72008"/>
            <a:chOff x="9840416" y="2132856"/>
            <a:chExt cx="1080120" cy="72008"/>
          </a:xfrm>
        </p:grpSpPr>
        <p:cxnSp>
          <p:nvCxnSpPr>
            <p:cNvPr id="42" name="Přímá spojnice 41"/>
            <p:cNvCxnSpPr/>
            <p:nvPr/>
          </p:nvCxnSpPr>
          <p:spPr>
            <a:xfrm>
              <a:off x="9840416" y="2132856"/>
              <a:ext cx="10801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/>
            <p:cNvCxnSpPr/>
            <p:nvPr/>
          </p:nvCxnSpPr>
          <p:spPr>
            <a:xfrm>
              <a:off x="9840416" y="2204864"/>
              <a:ext cx="10801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326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délník 42"/>
          <p:cNvSpPr/>
          <p:nvPr/>
        </p:nvSpPr>
        <p:spPr>
          <a:xfrm>
            <a:off x="479376" y="260648"/>
            <a:ext cx="112332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5400" b="1" cap="all" dirty="0" smtClean="0">
                <a:ln w="285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Sčítání smíšených čísel</a:t>
            </a:r>
            <a:endParaRPr lang="cs-CZ" sz="5400" b="1" cap="all" dirty="0">
              <a:ln w="28575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623392" y="1412776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2</a:t>
            </a:r>
            <a:r>
              <a:rPr lang="cs-CZ" b="1" dirty="0" smtClean="0"/>
              <a:t>. postup:</a:t>
            </a:r>
            <a:endParaRPr lang="cs-CZ" b="1" dirty="0"/>
          </a:p>
        </p:txBody>
      </p:sp>
      <p:sp>
        <p:nvSpPr>
          <p:cNvPr id="45" name="Obdélník 44"/>
          <p:cNvSpPr/>
          <p:nvPr/>
        </p:nvSpPr>
        <p:spPr>
          <a:xfrm>
            <a:off x="695400" y="1916832"/>
            <a:ext cx="8712968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cs-CZ" sz="20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C43D1F"/>
                </a:solidFill>
              </a:rPr>
              <a:t>Smíšená čísla nejprve upravíme na nepravé zlomky, ty sečteme a výsledek převedeme zpět va smíšená čísla.</a:t>
            </a:r>
            <a:endParaRPr lang="cs-CZ" sz="2000" b="1" dirty="0">
              <a:ln w="38100">
                <a:solidFill>
                  <a:sysClr val="windowText" lastClr="000000"/>
                </a:solidFill>
              </a:ln>
              <a:solidFill>
                <a:srgbClr val="C43D1F"/>
              </a:solidFill>
            </a:endParaRPr>
          </a:p>
        </p:txBody>
      </p:sp>
      <p:graphicFrame>
        <p:nvGraphicFramePr>
          <p:cNvPr id="46" name="Objek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012064"/>
              </p:ext>
            </p:extLst>
          </p:nvPr>
        </p:nvGraphicFramePr>
        <p:xfrm>
          <a:off x="4313990" y="2924942"/>
          <a:ext cx="171132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5" imgW="622080" imgH="393480" progId="Equation.DSMT4">
                  <p:embed/>
                </p:oleObj>
              </mc:Choice>
              <mc:Fallback>
                <p:oleObj name="Equation" r:id="rId5" imgW="622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13990" y="2924942"/>
                        <a:ext cx="1711325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k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374315"/>
              </p:ext>
            </p:extLst>
          </p:nvPr>
        </p:nvGraphicFramePr>
        <p:xfrm>
          <a:off x="2528188" y="2924943"/>
          <a:ext cx="1711325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7" imgW="622080" imgH="393480" progId="Equation.DSMT4">
                  <p:embed/>
                </p:oleObj>
              </mc:Choice>
              <mc:Fallback>
                <p:oleObj name="Equation" r:id="rId7" imgW="622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28188" y="2924943"/>
                        <a:ext cx="1711325" cy="108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k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043915"/>
              </p:ext>
            </p:extLst>
          </p:nvPr>
        </p:nvGraphicFramePr>
        <p:xfrm>
          <a:off x="608581" y="2924944"/>
          <a:ext cx="1886077" cy="1082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Equation" r:id="rId9" imgW="685800" imgH="393480" progId="Equation.DSMT4">
                  <p:embed/>
                </p:oleObj>
              </mc:Choice>
              <mc:Fallback>
                <p:oleObj name="Equation" r:id="rId9" imgW="685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8581" y="2924944"/>
                        <a:ext cx="1886077" cy="1082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k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144829"/>
              </p:ext>
            </p:extLst>
          </p:nvPr>
        </p:nvGraphicFramePr>
        <p:xfrm>
          <a:off x="6079567" y="2924941"/>
          <a:ext cx="9080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Equation" r:id="rId11" imgW="330120" imgH="393480" progId="Equation.DSMT4">
                  <p:embed/>
                </p:oleObj>
              </mc:Choice>
              <mc:Fallback>
                <p:oleObj name="Equation" r:id="rId11" imgW="330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79567" y="2924941"/>
                        <a:ext cx="908050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k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731545"/>
              </p:ext>
            </p:extLst>
          </p:nvPr>
        </p:nvGraphicFramePr>
        <p:xfrm>
          <a:off x="7041869" y="2924940"/>
          <a:ext cx="8382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Equation" r:id="rId13" imgW="304560" imgH="393480" progId="Equation.DSMT4">
                  <p:embed/>
                </p:oleObj>
              </mc:Choice>
              <mc:Fallback>
                <p:oleObj name="Equation" r:id="rId13" imgW="304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041869" y="2924940"/>
                        <a:ext cx="838200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Obdélník 69"/>
          <p:cNvSpPr/>
          <p:nvPr/>
        </p:nvSpPr>
        <p:spPr>
          <a:xfrm>
            <a:off x="983432" y="4509120"/>
            <a:ext cx="10081120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cs-CZ" sz="20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C43D1F"/>
                </a:solidFill>
              </a:rPr>
              <a:t>Tento </a:t>
            </a:r>
            <a:r>
              <a:rPr lang="cs-CZ" sz="2000" b="1" dirty="0">
                <a:ln w="38100">
                  <a:solidFill>
                    <a:sysClr val="windowText" lastClr="000000"/>
                  </a:solidFill>
                </a:ln>
                <a:solidFill>
                  <a:srgbClr val="C43D1F"/>
                </a:solidFill>
              </a:rPr>
              <a:t>z</a:t>
            </a:r>
            <a:r>
              <a:rPr lang="cs-CZ" sz="20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C43D1F"/>
                </a:solidFill>
              </a:rPr>
              <a:t>působ sčítání smíšených čísel budeme preferovat, neboť ho budeme potřebovat při odčítání smíšených čísel.</a:t>
            </a:r>
            <a:endParaRPr lang="cs-CZ" sz="2000" b="1" dirty="0">
              <a:ln w="38100">
                <a:solidFill>
                  <a:sysClr val="windowText" lastClr="000000"/>
                </a:solidFill>
              </a:ln>
              <a:solidFill>
                <a:srgbClr val="C43D1F"/>
              </a:solidFill>
            </a:endParaRPr>
          </a:p>
        </p:txBody>
      </p:sp>
      <p:grpSp>
        <p:nvGrpSpPr>
          <p:cNvPr id="71" name="Skupina 70"/>
          <p:cNvGrpSpPr/>
          <p:nvPr/>
        </p:nvGrpSpPr>
        <p:grpSpPr>
          <a:xfrm>
            <a:off x="7041869" y="4150355"/>
            <a:ext cx="1080120" cy="72008"/>
            <a:chOff x="9840416" y="2132856"/>
            <a:chExt cx="1080120" cy="72008"/>
          </a:xfrm>
        </p:grpSpPr>
        <p:cxnSp>
          <p:nvCxnSpPr>
            <p:cNvPr id="72" name="Přímá spojnice 71"/>
            <p:cNvCxnSpPr/>
            <p:nvPr/>
          </p:nvCxnSpPr>
          <p:spPr>
            <a:xfrm>
              <a:off x="9840416" y="2132856"/>
              <a:ext cx="10801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Přímá spojnice 72"/>
            <p:cNvCxnSpPr/>
            <p:nvPr/>
          </p:nvCxnSpPr>
          <p:spPr>
            <a:xfrm>
              <a:off x="9840416" y="2204864"/>
              <a:ext cx="10801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16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/>
          <p:cNvSpPr/>
          <p:nvPr/>
        </p:nvSpPr>
        <p:spPr>
          <a:xfrm>
            <a:off x="479376" y="260648"/>
            <a:ext cx="112332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5400" b="1" cap="all" dirty="0" smtClean="0">
                <a:ln w="285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Sčítání smíšených čísel</a:t>
            </a:r>
            <a:endParaRPr lang="cs-CZ" sz="5400" b="1" cap="all" dirty="0">
              <a:ln w="28575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79376" y="126876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Několik modelových příkladů:</a:t>
            </a:r>
            <a:endParaRPr lang="cs-CZ" b="1" dirty="0"/>
          </a:p>
        </p:txBody>
      </p:sp>
      <p:graphicFrame>
        <p:nvGraphicFramePr>
          <p:cNvPr id="26" name="Objek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362582"/>
              </p:ext>
            </p:extLst>
          </p:nvPr>
        </p:nvGraphicFramePr>
        <p:xfrm>
          <a:off x="5027613" y="1844675"/>
          <a:ext cx="14668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" name="Equation" r:id="rId4" imgW="533160" imgH="393480" progId="Equation.DSMT4">
                  <p:embed/>
                </p:oleObj>
              </mc:Choice>
              <mc:Fallback>
                <p:oleObj name="Equation" r:id="rId4" imgW="533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27613" y="1844675"/>
                        <a:ext cx="1466850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k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116951"/>
              </p:ext>
            </p:extLst>
          </p:nvPr>
        </p:nvGraphicFramePr>
        <p:xfrm>
          <a:off x="3206750" y="1844675"/>
          <a:ext cx="1536700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" name="Equation" r:id="rId6" imgW="558720" imgH="393480" progId="Equation.DSMT4">
                  <p:embed/>
                </p:oleObj>
              </mc:Choice>
              <mc:Fallback>
                <p:oleObj name="Equation" r:id="rId6" imgW="5587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06750" y="1844675"/>
                        <a:ext cx="1536700" cy="108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k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025765"/>
              </p:ext>
            </p:extLst>
          </p:nvPr>
        </p:nvGraphicFramePr>
        <p:xfrm>
          <a:off x="1252538" y="1844675"/>
          <a:ext cx="178117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" name="Equation" r:id="rId8" imgW="647640" imgH="393480" progId="Equation.DSMT4">
                  <p:embed/>
                </p:oleObj>
              </mc:Choice>
              <mc:Fallback>
                <p:oleObj name="Equation" r:id="rId8" imgW="647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52538" y="1844675"/>
                        <a:ext cx="1781175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993013"/>
              </p:ext>
            </p:extLst>
          </p:nvPr>
        </p:nvGraphicFramePr>
        <p:xfrm>
          <a:off x="6653213" y="1844675"/>
          <a:ext cx="94297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" name="Equation" r:id="rId10" imgW="342720" imgH="393480" progId="Equation.DSMT4">
                  <p:embed/>
                </p:oleObj>
              </mc:Choice>
              <mc:Fallback>
                <p:oleObj name="Equation" r:id="rId10" imgW="3427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53213" y="1844675"/>
                        <a:ext cx="942975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k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837578"/>
              </p:ext>
            </p:extLst>
          </p:nvPr>
        </p:nvGraphicFramePr>
        <p:xfrm>
          <a:off x="7720013" y="1844675"/>
          <a:ext cx="66357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9" name="Equation" r:id="rId12" imgW="241200" imgH="393480" progId="Equation.DSMT4">
                  <p:embed/>
                </p:oleObj>
              </mc:Choice>
              <mc:Fallback>
                <p:oleObj name="Equation" r:id="rId12" imgW="241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720013" y="1844675"/>
                        <a:ext cx="663575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559444" y="213285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1.</a:t>
            </a:r>
            <a:endParaRPr lang="cs-CZ" dirty="0"/>
          </a:p>
        </p:txBody>
      </p:sp>
      <p:graphicFrame>
        <p:nvGraphicFramePr>
          <p:cNvPr id="31" name="Objek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104483"/>
              </p:ext>
            </p:extLst>
          </p:nvPr>
        </p:nvGraphicFramePr>
        <p:xfrm>
          <a:off x="4979988" y="3284538"/>
          <a:ext cx="16764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0" name="Equation" r:id="rId14" imgW="609480" imgH="393480" progId="Equation.DSMT4">
                  <p:embed/>
                </p:oleObj>
              </mc:Choice>
              <mc:Fallback>
                <p:oleObj name="Equation" r:id="rId14" imgW="609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79988" y="3284538"/>
                        <a:ext cx="1676400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k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455630"/>
              </p:ext>
            </p:extLst>
          </p:nvPr>
        </p:nvGraphicFramePr>
        <p:xfrm>
          <a:off x="3176588" y="3284538"/>
          <a:ext cx="1711325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1" name="Equation" r:id="rId16" imgW="622080" imgH="393480" progId="Equation.DSMT4">
                  <p:embed/>
                </p:oleObj>
              </mc:Choice>
              <mc:Fallback>
                <p:oleObj name="Equation" r:id="rId16" imgW="622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176588" y="3284538"/>
                        <a:ext cx="1711325" cy="1084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k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053951"/>
              </p:ext>
            </p:extLst>
          </p:nvPr>
        </p:nvGraphicFramePr>
        <p:xfrm>
          <a:off x="1222375" y="3284538"/>
          <a:ext cx="19558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2" name="Equation" r:id="rId18" imgW="711000" imgH="393480" progId="Equation.DSMT4">
                  <p:embed/>
                </p:oleObj>
              </mc:Choice>
              <mc:Fallback>
                <p:oleObj name="Equation" r:id="rId18" imgW="711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222375" y="3284538"/>
                        <a:ext cx="1955800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k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487838"/>
              </p:ext>
            </p:extLst>
          </p:nvPr>
        </p:nvGraphicFramePr>
        <p:xfrm>
          <a:off x="6727825" y="3284538"/>
          <a:ext cx="9080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3" name="Equation" r:id="rId20" imgW="330120" imgH="393480" progId="Equation.DSMT4">
                  <p:embed/>
                </p:oleObj>
              </mc:Choice>
              <mc:Fallback>
                <p:oleObj name="Equation" r:id="rId20" imgW="330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727825" y="3284538"/>
                        <a:ext cx="908050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k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697261"/>
              </p:ext>
            </p:extLst>
          </p:nvPr>
        </p:nvGraphicFramePr>
        <p:xfrm>
          <a:off x="7707313" y="3284538"/>
          <a:ext cx="80327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" name="Equation" r:id="rId22" imgW="291960" imgH="393480" progId="Equation.DSMT4">
                  <p:embed/>
                </p:oleObj>
              </mc:Choice>
              <mc:Fallback>
                <p:oleObj name="Equation" r:id="rId22" imgW="291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707313" y="3284538"/>
                        <a:ext cx="803275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ovéPole 35"/>
          <p:cNvSpPr txBox="1"/>
          <p:nvPr/>
        </p:nvSpPr>
        <p:spPr>
          <a:xfrm>
            <a:off x="616317" y="357316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2.</a:t>
            </a:r>
            <a:endParaRPr lang="cs-CZ" dirty="0"/>
          </a:p>
        </p:txBody>
      </p:sp>
      <p:graphicFrame>
        <p:nvGraphicFramePr>
          <p:cNvPr id="37" name="Objek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917716"/>
              </p:ext>
            </p:extLst>
          </p:nvPr>
        </p:nvGraphicFramePr>
        <p:xfrm>
          <a:off x="4872038" y="4930775"/>
          <a:ext cx="18859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" name="Equation" r:id="rId24" imgW="685800" imgH="393480" progId="Equation.DSMT4">
                  <p:embed/>
                </p:oleObj>
              </mc:Choice>
              <mc:Fallback>
                <p:oleObj name="Equation" r:id="rId24" imgW="685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872038" y="4930775"/>
                        <a:ext cx="1885950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k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891134"/>
              </p:ext>
            </p:extLst>
          </p:nvPr>
        </p:nvGraphicFramePr>
        <p:xfrm>
          <a:off x="3138488" y="4930775"/>
          <a:ext cx="1781175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" name="Equation" r:id="rId26" imgW="647640" imgH="393480" progId="Equation.DSMT4">
                  <p:embed/>
                </p:oleObj>
              </mc:Choice>
              <mc:Fallback>
                <p:oleObj name="Equation" r:id="rId26" imgW="647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138488" y="4930775"/>
                        <a:ext cx="1781175" cy="108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k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897416"/>
              </p:ext>
            </p:extLst>
          </p:nvPr>
        </p:nvGraphicFramePr>
        <p:xfrm>
          <a:off x="1254125" y="4930775"/>
          <a:ext cx="18859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" name="Equation" r:id="rId28" imgW="685800" imgH="393480" progId="Equation.DSMT4">
                  <p:embed/>
                </p:oleObj>
              </mc:Choice>
              <mc:Fallback>
                <p:oleObj name="Equation" r:id="rId28" imgW="685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254125" y="4930775"/>
                        <a:ext cx="1885950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k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727568"/>
              </p:ext>
            </p:extLst>
          </p:nvPr>
        </p:nvGraphicFramePr>
        <p:xfrm>
          <a:off x="6619875" y="4930775"/>
          <a:ext cx="11176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" name="Equation" r:id="rId30" imgW="406080" imgH="393480" progId="Equation.DSMT4">
                  <p:embed/>
                </p:oleObj>
              </mc:Choice>
              <mc:Fallback>
                <p:oleObj name="Equation" r:id="rId30" imgW="406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619875" y="4930775"/>
                        <a:ext cx="1117600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k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364896"/>
              </p:ext>
            </p:extLst>
          </p:nvPr>
        </p:nvGraphicFramePr>
        <p:xfrm>
          <a:off x="7696448" y="4934443"/>
          <a:ext cx="13271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9" name="Equation" r:id="rId32" imgW="482400" imgH="393480" progId="Equation.DSMT4">
                  <p:embed/>
                </p:oleObj>
              </mc:Choice>
              <mc:Fallback>
                <p:oleObj name="Equation" r:id="rId32" imgW="482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7696448" y="4934443"/>
                        <a:ext cx="1327150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ovéPole 41"/>
          <p:cNvSpPr txBox="1"/>
          <p:nvPr/>
        </p:nvSpPr>
        <p:spPr>
          <a:xfrm>
            <a:off x="613345" y="521961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3.</a:t>
            </a:r>
            <a:endParaRPr lang="cs-CZ" dirty="0"/>
          </a:p>
        </p:txBody>
      </p:sp>
      <p:graphicFrame>
        <p:nvGraphicFramePr>
          <p:cNvPr id="43" name="Objek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533117"/>
              </p:ext>
            </p:extLst>
          </p:nvPr>
        </p:nvGraphicFramePr>
        <p:xfrm>
          <a:off x="9110663" y="4930775"/>
          <a:ext cx="80327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0" name="Equation" r:id="rId34" imgW="291960" imgH="393480" progId="Equation.DSMT4">
                  <p:embed/>
                </p:oleObj>
              </mc:Choice>
              <mc:Fallback>
                <p:oleObj name="Equation" r:id="rId34" imgW="291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9110663" y="4930775"/>
                        <a:ext cx="803275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" name="Skupina 47"/>
          <p:cNvGrpSpPr/>
          <p:nvPr/>
        </p:nvGrpSpPr>
        <p:grpSpPr>
          <a:xfrm>
            <a:off x="7635875" y="2947531"/>
            <a:ext cx="1080120" cy="72008"/>
            <a:chOff x="9840416" y="2132856"/>
            <a:chExt cx="1080120" cy="72008"/>
          </a:xfrm>
        </p:grpSpPr>
        <p:cxnSp>
          <p:nvCxnSpPr>
            <p:cNvPr id="45" name="Přímá spojnice 44"/>
            <p:cNvCxnSpPr/>
            <p:nvPr/>
          </p:nvCxnSpPr>
          <p:spPr>
            <a:xfrm>
              <a:off x="9840416" y="2132856"/>
              <a:ext cx="10801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/>
            <p:cNvCxnSpPr/>
            <p:nvPr/>
          </p:nvCxnSpPr>
          <p:spPr>
            <a:xfrm>
              <a:off x="9840416" y="2204864"/>
              <a:ext cx="10801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Skupina 48"/>
          <p:cNvGrpSpPr/>
          <p:nvPr/>
        </p:nvGrpSpPr>
        <p:grpSpPr>
          <a:xfrm>
            <a:off x="7635875" y="4368344"/>
            <a:ext cx="1080120" cy="72008"/>
            <a:chOff x="9840416" y="2132856"/>
            <a:chExt cx="1080120" cy="72008"/>
          </a:xfrm>
        </p:grpSpPr>
        <p:cxnSp>
          <p:nvCxnSpPr>
            <p:cNvPr id="50" name="Přímá spojnice 49"/>
            <p:cNvCxnSpPr/>
            <p:nvPr/>
          </p:nvCxnSpPr>
          <p:spPr>
            <a:xfrm>
              <a:off x="9840416" y="2132856"/>
              <a:ext cx="10801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/>
            <p:cNvCxnSpPr/>
            <p:nvPr/>
          </p:nvCxnSpPr>
          <p:spPr>
            <a:xfrm>
              <a:off x="9840416" y="2204864"/>
              <a:ext cx="10801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Skupina 51"/>
          <p:cNvGrpSpPr/>
          <p:nvPr/>
        </p:nvGrpSpPr>
        <p:grpSpPr>
          <a:xfrm>
            <a:off x="8972240" y="6021917"/>
            <a:ext cx="1080120" cy="72008"/>
            <a:chOff x="9840416" y="2132856"/>
            <a:chExt cx="1080120" cy="72008"/>
          </a:xfrm>
        </p:grpSpPr>
        <p:cxnSp>
          <p:nvCxnSpPr>
            <p:cNvPr id="53" name="Přímá spojnice 52"/>
            <p:cNvCxnSpPr/>
            <p:nvPr/>
          </p:nvCxnSpPr>
          <p:spPr>
            <a:xfrm>
              <a:off x="9840416" y="2132856"/>
              <a:ext cx="10801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/>
            <p:cNvCxnSpPr/>
            <p:nvPr/>
          </p:nvCxnSpPr>
          <p:spPr>
            <a:xfrm>
              <a:off x="9840416" y="2204864"/>
              <a:ext cx="10801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923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/>
      <p:bldP spid="36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délník 25"/>
          <p:cNvSpPr/>
          <p:nvPr/>
        </p:nvSpPr>
        <p:spPr>
          <a:xfrm>
            <a:off x="479376" y="260648"/>
            <a:ext cx="112332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5400" b="1" cap="all" dirty="0" smtClean="0">
                <a:ln w="285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Sčítání smíšených čísel</a:t>
            </a:r>
            <a:endParaRPr lang="cs-CZ" sz="5400" b="1" cap="all" dirty="0">
              <a:ln w="28575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27" name="Objek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342140"/>
              </p:ext>
            </p:extLst>
          </p:nvPr>
        </p:nvGraphicFramePr>
        <p:xfrm>
          <a:off x="6467166" y="1339973"/>
          <a:ext cx="27940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" name="Equation" r:id="rId4" imgW="1015920" imgH="393480" progId="Equation.DSMT4">
                  <p:embed/>
                </p:oleObj>
              </mc:Choice>
              <mc:Fallback>
                <p:oleObj name="Equation" r:id="rId4" imgW="1015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67166" y="1339973"/>
                        <a:ext cx="2794000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k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849392"/>
              </p:ext>
            </p:extLst>
          </p:nvPr>
        </p:nvGraphicFramePr>
        <p:xfrm>
          <a:off x="3863014" y="1339180"/>
          <a:ext cx="2549525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1" name="Equation" r:id="rId6" imgW="927000" imgH="393480" progId="Equation.DSMT4">
                  <p:embed/>
                </p:oleObj>
              </mc:Choice>
              <mc:Fallback>
                <p:oleObj name="Equation" r:id="rId6" imgW="927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63014" y="1339180"/>
                        <a:ext cx="2549525" cy="108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292897"/>
              </p:ext>
            </p:extLst>
          </p:nvPr>
        </p:nvGraphicFramePr>
        <p:xfrm>
          <a:off x="1127448" y="1340768"/>
          <a:ext cx="26543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2" name="Equation" r:id="rId8" imgW="965160" imgH="393480" progId="Equation.DSMT4">
                  <p:embed/>
                </p:oleObj>
              </mc:Choice>
              <mc:Fallback>
                <p:oleObj name="Equation" r:id="rId8" imgW="965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27448" y="1340768"/>
                        <a:ext cx="2654300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k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320673"/>
              </p:ext>
            </p:extLst>
          </p:nvPr>
        </p:nvGraphicFramePr>
        <p:xfrm>
          <a:off x="9340726" y="1331537"/>
          <a:ext cx="115252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3" name="Equation" r:id="rId10" imgW="419040" imgH="393480" progId="Equation.DSMT4">
                  <p:embed/>
                </p:oleObj>
              </mc:Choice>
              <mc:Fallback>
                <p:oleObj name="Equation" r:id="rId10" imgW="419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340726" y="1331537"/>
                        <a:ext cx="1152525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k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730351"/>
              </p:ext>
            </p:extLst>
          </p:nvPr>
        </p:nvGraphicFramePr>
        <p:xfrm>
          <a:off x="2617983" y="2581464"/>
          <a:ext cx="9080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4" name="Equation" r:id="rId12" imgW="330120" imgH="393480" progId="Equation.DSMT4">
                  <p:embed/>
                </p:oleObj>
              </mc:Choice>
              <mc:Fallback>
                <p:oleObj name="Equation" r:id="rId12" imgW="330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17983" y="2581464"/>
                        <a:ext cx="908050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ovéPole 31"/>
          <p:cNvSpPr txBox="1"/>
          <p:nvPr/>
        </p:nvSpPr>
        <p:spPr>
          <a:xfrm>
            <a:off x="630684" y="162960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4</a:t>
            </a:r>
            <a:r>
              <a:rPr lang="cs-CZ" dirty="0" smtClean="0"/>
              <a:t>.</a:t>
            </a:r>
            <a:endParaRPr lang="cs-CZ" dirty="0"/>
          </a:p>
        </p:txBody>
      </p:sp>
      <p:graphicFrame>
        <p:nvGraphicFramePr>
          <p:cNvPr id="33" name="Objek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309055"/>
              </p:ext>
            </p:extLst>
          </p:nvPr>
        </p:nvGraphicFramePr>
        <p:xfrm>
          <a:off x="3579310" y="2578645"/>
          <a:ext cx="6286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5" name="Equation" r:id="rId14" imgW="228600" imgH="393480" progId="Equation.DSMT4">
                  <p:embed/>
                </p:oleObj>
              </mc:Choice>
              <mc:Fallback>
                <p:oleObj name="Equation" r:id="rId14" imgW="22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79310" y="2578645"/>
                        <a:ext cx="628650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Skupina 33"/>
          <p:cNvGrpSpPr/>
          <p:nvPr/>
        </p:nvGrpSpPr>
        <p:grpSpPr>
          <a:xfrm>
            <a:off x="3510266" y="3744514"/>
            <a:ext cx="1080120" cy="72008"/>
            <a:chOff x="9840416" y="2132856"/>
            <a:chExt cx="1080120" cy="72008"/>
          </a:xfrm>
        </p:grpSpPr>
        <p:cxnSp>
          <p:nvCxnSpPr>
            <p:cNvPr id="35" name="Přímá spojnice 34"/>
            <p:cNvCxnSpPr/>
            <p:nvPr/>
          </p:nvCxnSpPr>
          <p:spPr>
            <a:xfrm>
              <a:off x="9840416" y="2132856"/>
              <a:ext cx="10801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/>
            <p:nvPr/>
          </p:nvCxnSpPr>
          <p:spPr>
            <a:xfrm>
              <a:off x="9840416" y="2204864"/>
              <a:ext cx="10801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7" name="Objek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704628"/>
              </p:ext>
            </p:extLst>
          </p:nvPr>
        </p:nvGraphicFramePr>
        <p:xfrm>
          <a:off x="1167320" y="2581464"/>
          <a:ext cx="143192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6" name="Equation" r:id="rId16" imgW="520560" imgH="393480" progId="Equation.DSMT4">
                  <p:embed/>
                </p:oleObj>
              </mc:Choice>
              <mc:Fallback>
                <p:oleObj name="Equation" r:id="rId16" imgW="520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167320" y="2581464"/>
                        <a:ext cx="1431925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k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352604"/>
              </p:ext>
            </p:extLst>
          </p:nvPr>
        </p:nvGraphicFramePr>
        <p:xfrm>
          <a:off x="6639471" y="4552656"/>
          <a:ext cx="227012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7" name="Equation" r:id="rId18" imgW="825480" imgH="393480" progId="Equation.DSMT4">
                  <p:embed/>
                </p:oleObj>
              </mc:Choice>
              <mc:Fallback>
                <p:oleObj name="Equation" r:id="rId18" imgW="825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639471" y="4552656"/>
                        <a:ext cx="2270125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k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591916"/>
              </p:ext>
            </p:extLst>
          </p:nvPr>
        </p:nvGraphicFramePr>
        <p:xfrm>
          <a:off x="4209176" y="4551068"/>
          <a:ext cx="2339975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" name="Equation" r:id="rId20" imgW="850680" imgH="393480" progId="Equation.DSMT4">
                  <p:embed/>
                </p:oleObj>
              </mc:Choice>
              <mc:Fallback>
                <p:oleObj name="Equation" r:id="rId20" imgW="850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209176" y="4551068"/>
                        <a:ext cx="2339975" cy="108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k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749292"/>
              </p:ext>
            </p:extLst>
          </p:nvPr>
        </p:nvGraphicFramePr>
        <p:xfrm>
          <a:off x="1220081" y="4514649"/>
          <a:ext cx="289877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" name="Equation" r:id="rId22" imgW="1054080" imgH="393480" progId="Equation.DSMT4">
                  <p:embed/>
                </p:oleObj>
              </mc:Choice>
              <mc:Fallback>
                <p:oleObj name="Equation" r:id="rId22" imgW="1054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220081" y="4514649"/>
                        <a:ext cx="2898775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k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369388"/>
              </p:ext>
            </p:extLst>
          </p:nvPr>
        </p:nvGraphicFramePr>
        <p:xfrm>
          <a:off x="8999916" y="4552656"/>
          <a:ext cx="9080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0" name="Equation" r:id="rId24" imgW="330120" imgH="393480" progId="Equation.DSMT4">
                  <p:embed/>
                </p:oleObj>
              </mc:Choice>
              <mc:Fallback>
                <p:oleObj name="Equation" r:id="rId24" imgW="330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999916" y="4552656"/>
                        <a:ext cx="908050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ovéPole 42"/>
          <p:cNvSpPr txBox="1"/>
          <p:nvPr/>
        </p:nvSpPr>
        <p:spPr>
          <a:xfrm>
            <a:off x="631900" y="484169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5.</a:t>
            </a:r>
            <a:endParaRPr lang="cs-CZ" dirty="0"/>
          </a:p>
        </p:txBody>
      </p:sp>
      <p:graphicFrame>
        <p:nvGraphicFramePr>
          <p:cNvPr id="44" name="Objek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261324"/>
              </p:ext>
            </p:extLst>
          </p:nvPr>
        </p:nvGraphicFramePr>
        <p:xfrm>
          <a:off x="9944704" y="4552656"/>
          <a:ext cx="7683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1" name="Equation" r:id="rId26" imgW="279360" imgH="393480" progId="Equation.DSMT4">
                  <p:embed/>
                </p:oleObj>
              </mc:Choice>
              <mc:Fallback>
                <p:oleObj name="Equation" r:id="rId26" imgW="279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9944704" y="4552656"/>
                        <a:ext cx="768350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Skupina 44"/>
          <p:cNvGrpSpPr/>
          <p:nvPr/>
        </p:nvGrpSpPr>
        <p:grpSpPr>
          <a:xfrm>
            <a:off x="9867902" y="5721544"/>
            <a:ext cx="1080120" cy="72008"/>
            <a:chOff x="9840416" y="2132856"/>
            <a:chExt cx="1080120" cy="72008"/>
          </a:xfrm>
        </p:grpSpPr>
        <p:cxnSp>
          <p:nvCxnSpPr>
            <p:cNvPr id="46" name="Přímá spojnice 45"/>
            <p:cNvCxnSpPr/>
            <p:nvPr/>
          </p:nvCxnSpPr>
          <p:spPr>
            <a:xfrm>
              <a:off x="9840416" y="2132856"/>
              <a:ext cx="10801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/>
            <p:cNvCxnSpPr/>
            <p:nvPr/>
          </p:nvCxnSpPr>
          <p:spPr>
            <a:xfrm>
              <a:off x="9840416" y="2204864"/>
              <a:ext cx="10801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5246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95400" y="404664"/>
            <a:ext cx="84249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3600" b="1" cap="all" dirty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B42469">
                        <a:shade val="20000"/>
                        <a:satMod val="245000"/>
                      </a:srgbClr>
                    </a:gs>
                    <a:gs pos="43000">
                      <a:srgbClr val="B42469">
                        <a:satMod val="255000"/>
                      </a:srgbClr>
                    </a:gs>
                    <a:gs pos="48000">
                      <a:srgbClr val="B42469">
                        <a:shade val="85000"/>
                        <a:satMod val="255000"/>
                      </a:srgbClr>
                    </a:gs>
                    <a:gs pos="100000">
                      <a:srgbClr val="B4246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Sčítání </a:t>
            </a:r>
            <a:r>
              <a:rPr lang="cs-CZ" sz="36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B42469">
                        <a:shade val="20000"/>
                        <a:satMod val="245000"/>
                      </a:srgbClr>
                    </a:gs>
                    <a:gs pos="43000">
                      <a:srgbClr val="B42469">
                        <a:satMod val="255000"/>
                      </a:srgbClr>
                    </a:gs>
                    <a:gs pos="48000">
                      <a:srgbClr val="B42469">
                        <a:shade val="85000"/>
                        <a:satMod val="255000"/>
                      </a:srgbClr>
                    </a:gs>
                    <a:gs pos="100000">
                      <a:srgbClr val="B4246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smíšených čísel</a:t>
            </a:r>
            <a:endParaRPr lang="cs-CZ" sz="3600" b="1" cap="all" dirty="0">
              <a:ln w="381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B42469">
                      <a:shade val="20000"/>
                      <a:satMod val="245000"/>
                    </a:srgbClr>
                  </a:gs>
                  <a:gs pos="43000">
                    <a:srgbClr val="B42469">
                      <a:satMod val="255000"/>
                    </a:srgbClr>
                  </a:gs>
                  <a:gs pos="48000">
                    <a:srgbClr val="B42469">
                      <a:shade val="85000"/>
                      <a:satMod val="255000"/>
                    </a:srgbClr>
                  </a:gs>
                  <a:gs pos="100000">
                    <a:srgbClr val="B42469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95400" y="1268760"/>
            <a:ext cx="1072919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3600" b="1" cap="all" dirty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B42469">
                        <a:shade val="20000"/>
                        <a:satMod val="245000"/>
                      </a:srgbClr>
                    </a:gs>
                    <a:gs pos="43000">
                      <a:srgbClr val="B42469">
                        <a:satMod val="255000"/>
                      </a:srgbClr>
                    </a:gs>
                    <a:gs pos="48000">
                      <a:srgbClr val="B42469">
                        <a:shade val="85000"/>
                        <a:satMod val="255000"/>
                      </a:srgbClr>
                    </a:gs>
                    <a:gs pos="100000">
                      <a:srgbClr val="B4246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Nyní si teorii ověříme na příkladech:</a:t>
            </a:r>
          </a:p>
          <a:p>
            <a:endParaRPr lang="cs-CZ" sz="3600" b="1" cap="all" dirty="0">
              <a:ln w="381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B42469">
                      <a:shade val="20000"/>
                      <a:satMod val="245000"/>
                    </a:srgbClr>
                  </a:gs>
                  <a:gs pos="43000">
                    <a:srgbClr val="B42469">
                      <a:satMod val="255000"/>
                    </a:srgbClr>
                  </a:gs>
                  <a:gs pos="48000">
                    <a:srgbClr val="B42469">
                      <a:shade val="85000"/>
                      <a:satMod val="255000"/>
                    </a:srgbClr>
                  </a:gs>
                  <a:gs pos="100000">
                    <a:srgbClr val="B42469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b="1" dirty="0">
                <a:ln>
                  <a:solidFill>
                    <a:sysClr val="windowText" lastClr="000000"/>
                  </a:solidFill>
                </a:ln>
                <a:solidFill>
                  <a:srgbClr val="C43D1F"/>
                </a:solidFill>
              </a:rPr>
              <a:t>Pracovní sešit str. </a:t>
            </a:r>
            <a:r>
              <a:rPr lang="cs-CZ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C43D1F"/>
                </a:solidFill>
              </a:rPr>
              <a:t>12</a:t>
            </a:r>
            <a:endParaRPr lang="cs-CZ" sz="3600" b="1" dirty="0">
              <a:ln>
                <a:solidFill>
                  <a:sysClr val="windowText" lastClr="000000"/>
                </a:solidFill>
              </a:ln>
              <a:solidFill>
                <a:srgbClr val="C43D1F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b="1">
                <a:ln>
                  <a:solidFill>
                    <a:sysClr val="windowText" lastClr="000000"/>
                  </a:solidFill>
                </a:ln>
                <a:solidFill>
                  <a:srgbClr val="C43D1F"/>
                </a:solidFill>
              </a:rPr>
              <a:t>Cvičení </a:t>
            </a:r>
            <a:r>
              <a:rPr lang="cs-CZ" sz="3600" b="1" smtClean="0">
                <a:ln>
                  <a:solidFill>
                    <a:sysClr val="windowText" lastClr="000000"/>
                  </a:solidFill>
                </a:ln>
                <a:solidFill>
                  <a:srgbClr val="C43D1F"/>
                </a:solidFill>
              </a:rPr>
              <a:t>4</a:t>
            </a:r>
            <a:endParaRPr lang="cs-CZ" sz="3600" b="1" dirty="0">
              <a:ln>
                <a:solidFill>
                  <a:sysClr val="windowText" lastClr="000000"/>
                </a:solidFill>
              </a:ln>
              <a:solidFill>
                <a:srgbClr val="C43D1F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3645024"/>
            <a:ext cx="379632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8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ct Status 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Karnevalový motiv</Template>
  <TotalTime>973</TotalTime>
  <Words>492</Words>
  <Application>Microsoft Office PowerPoint</Application>
  <PresentationFormat>Širokoúhlá obrazovka</PresentationFormat>
  <Paragraphs>85</Paragraphs>
  <Slides>10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25" baseType="lpstr">
      <vt:lpstr>Arial</vt:lpstr>
      <vt:lpstr>Bodoni MT</vt:lpstr>
      <vt:lpstr>Calibri</vt:lpstr>
      <vt:lpstr>Corbel</vt:lpstr>
      <vt:lpstr>Courier New</vt:lpstr>
      <vt:lpstr>Franklin Gothic Medium</vt:lpstr>
      <vt:lpstr>Georgia</vt:lpstr>
      <vt:lpstr>Times New Roman</vt:lpstr>
      <vt:lpstr>Verdana</vt:lpstr>
      <vt:lpstr>Wingdings</vt:lpstr>
      <vt:lpstr>Wingdings 2</vt:lpstr>
      <vt:lpstr>Carnival</vt:lpstr>
      <vt:lpstr>Project Status Report</vt:lpstr>
      <vt:lpstr>1_Carnival</vt:lpstr>
      <vt:lpstr>Equation</vt:lpstr>
      <vt:lpstr>Prezentace aplikace PowerPoint</vt:lpstr>
      <vt:lpstr>Prezentace aplikace PowerPoint</vt:lpstr>
      <vt:lpstr>Přehled (DUM)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Použitá literatura: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okay</dc:creator>
  <cp:lastModifiedBy>Ing. Miroslav Chládek</cp:lastModifiedBy>
  <cp:revision>80</cp:revision>
  <dcterms:created xsi:type="dcterms:W3CDTF">2013-05-19T21:43:15Z</dcterms:created>
  <dcterms:modified xsi:type="dcterms:W3CDTF">2015-09-30T18:43:12Z</dcterms:modified>
</cp:coreProperties>
</file>