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handoutMasterIdLst>
    <p:handoutMasterId r:id="rId11"/>
  </p:handoutMasterIdLst>
  <p:sldIdLst>
    <p:sldId id="257" r:id="rId2"/>
    <p:sldId id="258" r:id="rId3"/>
    <p:sldId id="259" r:id="rId4"/>
    <p:sldId id="264" r:id="rId5"/>
    <p:sldId id="260" r:id="rId6"/>
    <p:sldId id="261" r:id="rId7"/>
    <p:sldId id="262" r:id="rId8"/>
    <p:sldId id="263" r:id="rId9"/>
  </p:sldIdLst>
  <p:sldSz cx="9144000" cy="5143500" type="screen16x9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13763"/>
    <a:srgbClr val="CC00CC"/>
    <a:srgbClr val="FFFF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2" d="100"/>
          <a:sy n="142" d="100"/>
        </p:scale>
        <p:origin x="714" y="12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Kobrová" userId="e6dd8a25-ab92-406b-be68-4540ac452ba6" providerId="ADAL" clId="{36E0EE53-A72E-4EC2-845D-55CBB33B94AD}"/>
    <pc:docChg chg="delSld">
      <pc:chgData name="Martina Kobrová" userId="e6dd8a25-ab92-406b-be68-4540ac452ba6" providerId="ADAL" clId="{36E0EE53-A72E-4EC2-845D-55CBB33B94AD}" dt="2021-04-29T08:04:40.412" v="1" actId="2696"/>
      <pc:docMkLst>
        <pc:docMk/>
      </pc:docMkLst>
      <pc:sldChg chg="del">
        <pc:chgData name="Martina Kobrová" userId="e6dd8a25-ab92-406b-be68-4540ac452ba6" providerId="ADAL" clId="{36E0EE53-A72E-4EC2-845D-55CBB33B94AD}" dt="2021-04-29T08:04:40.412" v="1" actId="2696"/>
        <pc:sldMkLst>
          <pc:docMk/>
          <pc:sldMk cId="1563686795" sldId="265"/>
        </pc:sldMkLst>
      </pc:sldChg>
      <pc:sldChg chg="del">
        <pc:chgData name="Martina Kobrová" userId="e6dd8a25-ab92-406b-be68-4540ac452ba6" providerId="ADAL" clId="{36E0EE53-A72E-4EC2-845D-55CBB33B94AD}" dt="2021-04-29T08:04:37.172" v="0" actId="2696"/>
        <pc:sldMkLst>
          <pc:docMk/>
          <pc:sldMk cId="3775481070" sldId="26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Elektronická učebnice - Základní škola Děčín VI, Na Stráni 879/2, příspěvková organizace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033583E-89BF-4ECB-AA3F-75DD3E829E63}" type="datetimeFigureOut">
              <a:rPr lang="cs-CZ" smtClean="0"/>
              <a:pPr/>
              <a:t>29.04.2021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71979-99DB-4828-878C-66DC5CF305D5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763028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cs-CZ"/>
              <a:t>Elektronická učebnice - Základní škola Děčín VI, Na Stráni 879/2, příspěvková organizace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527786-DE88-4C02-A0B7-082242F2B663}" type="datetimeFigureOut">
              <a:rPr lang="cs-CZ" smtClean="0"/>
              <a:pPr/>
              <a:t>29.04.2021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C757F8-8F25-4CF1-88DC-C9C420F53004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36212113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baseline="0" dirty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1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2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4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5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6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7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C757F8-8F25-4CF1-88DC-C9C420F53004}" type="slidenum">
              <a:rPr lang="cs-CZ" smtClean="0"/>
              <a:pPr/>
              <a:t>8</a:t>
            </a:fld>
            <a:endParaRPr lang="cs-CZ"/>
          </a:p>
        </p:txBody>
      </p:sp>
      <p:sp>
        <p:nvSpPr>
          <p:cNvPr id="5" name="Zástupný symbol pro záhlaví 4"/>
          <p:cNvSpPr>
            <a:spLocks noGrp="1"/>
          </p:cNvSpPr>
          <p:nvPr>
            <p:ph type="hdr" sz="quarter" idx="11"/>
          </p:nvPr>
        </p:nvSpPr>
        <p:spPr/>
        <p:txBody>
          <a:bodyPr/>
          <a:lstStyle/>
          <a:p>
            <a:r>
              <a:rPr lang="cs-CZ"/>
              <a:t>Elektronická učebnice - Základní škola Děčín VI, Na Stráni 879/2, příspěvková organizace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Klepnutím lze upravit styl předlohy podnadpisů.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46E6A-BCBB-4397-B238-D9666C12CA33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4B4C2E-6E06-4E9C-9D85-8F31E0E288E6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ABC8E-B95F-4149-9A9A-D11A584EB29D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A0DED4-D2BA-48CB-B2B6-1875E7FDB29C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29A91E-1CCF-40B7-8986-DCBC22B998A1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CEE0F-07E8-4FA4-BC5E-B1097BC39F9A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61AB1-11DE-4681-8765-EB93C13598AF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688AF0-EED2-4674-8E08-6CB36054DDEB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B1AB8-A318-494C-B197-385F53BD80D4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84DB5B-C4F9-421B-B915-96C77EBC177D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27F35-795A-4B52-AF4B-8AF9D6F591C2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00CC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Klepnutím lze upravit styl předlohy nadpisů.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CAF81-B0B1-45DF-898B-A867B8150E23}" type="datetime1">
              <a:rPr lang="cs-CZ" smtClean="0"/>
              <a:pPr/>
              <a:t>29.04.2021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5059B0-F0F3-4110-8E3E-B7F9093C10A3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youtube.com/watch?v=mGQLXRTl3Z0" TargetMode="External"/><Relationship Id="rId5" Type="http://schemas.openxmlformats.org/officeDocument/2006/relationships/hyperlink" Target="http://www.youtube.com/watch?v=GD3VsesSBsw" TargetMode="Externa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://www.youtube.com/watch?v=81vLopFB3wI" TargetMode="External"/><Relationship Id="rId13" Type="http://schemas.openxmlformats.org/officeDocument/2006/relationships/image" Target="../media/image16.wmf"/><Relationship Id="rId3" Type="http://schemas.openxmlformats.org/officeDocument/2006/relationships/image" Target="../media/image11.wmf"/><Relationship Id="rId7" Type="http://schemas.openxmlformats.org/officeDocument/2006/relationships/hyperlink" Target="http://www.youtube.com/watch?v=Ddn4MGaS3N4" TargetMode="External"/><Relationship Id="rId12" Type="http://schemas.openxmlformats.org/officeDocument/2006/relationships/image" Target="../media/image15.wmf"/><Relationship Id="rId17" Type="http://schemas.openxmlformats.org/officeDocument/2006/relationships/image" Target="../media/image19.wmf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8.wmf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youtube.com/watch?v=c31Kr5t4SbA" TargetMode="External"/><Relationship Id="rId11" Type="http://schemas.openxmlformats.org/officeDocument/2006/relationships/image" Target="../media/image14.png"/><Relationship Id="rId5" Type="http://schemas.openxmlformats.org/officeDocument/2006/relationships/hyperlink" Target="http://www.youtube.com/watch?v=CTVraVgzC9U" TargetMode="External"/><Relationship Id="rId15" Type="http://schemas.openxmlformats.org/officeDocument/2006/relationships/hyperlink" Target="http://www.youtube.com/watch?v=HyrkFfn7v-A" TargetMode="External"/><Relationship Id="rId10" Type="http://schemas.openxmlformats.org/officeDocument/2006/relationships/image" Target="../media/image13.wmf"/><Relationship Id="rId4" Type="http://schemas.openxmlformats.org/officeDocument/2006/relationships/hyperlink" Target="http://www.youtube.com/watch?v=3eBnlAfvbqE" TargetMode="External"/><Relationship Id="rId9" Type="http://schemas.openxmlformats.org/officeDocument/2006/relationships/image" Target="../media/image12.png"/><Relationship Id="rId14" Type="http://schemas.openxmlformats.org/officeDocument/2006/relationships/image" Target="../media/image17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hubblesite.org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555526"/>
            <a:ext cx="9144000" cy="594066"/>
          </a:xfrm>
        </p:spPr>
        <p:txBody>
          <a:bodyPr>
            <a:normAutofit fontScale="90000"/>
          </a:bodyPr>
          <a:lstStyle/>
          <a:p>
            <a:pPr lvl="0" algn="l"/>
            <a:r>
              <a:rPr lang="cs-CZ" sz="2800" b="1" dirty="0">
                <a:latin typeface="Times New Roman" pitchFamily="18" charset="0"/>
                <a:cs typeface="Times New Roman" pitchFamily="18" charset="0"/>
              </a:rPr>
              <a:t>2.1 Hudební vyjadřovací prostředky </a:t>
            </a:r>
            <a:br>
              <a:rPr lang="cs-CZ" sz="2800" dirty="0"/>
            </a:br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24" name="TextovéPole 23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         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Hudební výchova</a:t>
            </a:r>
          </a:p>
          <a:p>
            <a:endParaRPr lang="cs-CZ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0" y="4527947"/>
            <a:ext cx="9144000" cy="61555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endParaRPr lang="cs-CZ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cs-CZ" sz="12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Autor:</a:t>
            </a:r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Eva </a:t>
            </a:r>
            <a:r>
              <a:rPr lang="cs-CZ" sz="1200" b="1" dirty="0" err="1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Šofrová</a:t>
            </a:r>
            <a:endParaRPr lang="cs-CZ" sz="1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cs-CZ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obrázek 5" descr="Image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871" y="4558724"/>
            <a:ext cx="3029719" cy="5539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Picture 4" descr="C:\Users\sofrova\AppData\Local\Microsoft\Windows\Temporary Internet Files\Content.IE5\2SRKNQ35\MC90001939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8961"/>
            <a:ext cx="4430162" cy="346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ofrova\AppData\Local\Microsoft\Windows\Temporary Internet Files\Content.IE5\2SRKNQ35\MC90001939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56846">
            <a:off x="3459080" y="1308036"/>
            <a:ext cx="3769928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sofrova\AppData\Local\Microsoft\Windows\Temporary Internet Files\Content.IE5\2SRKNQ35\MC90001939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374" y="1089738"/>
            <a:ext cx="4430162" cy="3468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ofrova\AppData\Local\Microsoft\Windows\Temporary Internet Files\Content.IE5\2SRKNQ35\MC900019396[1].wm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324321">
            <a:off x="424717" y="986539"/>
            <a:ext cx="4321628" cy="33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492443"/>
            <a:ext cx="6588224" cy="594066"/>
          </a:xfrm>
        </p:spPr>
        <p:txBody>
          <a:bodyPr>
            <a:normAutofit/>
          </a:bodyPr>
          <a:lstStyle/>
          <a:p>
            <a:pPr algn="l"/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2.2 Co už víš? 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Hudební výchova</a:t>
            </a:r>
          </a:p>
          <a:p>
            <a:endParaRPr lang="cs-CZ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0" y="3363838"/>
            <a:ext cx="1765227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pomlka celá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716016" y="1118502"/>
            <a:ext cx="1733167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nota půlová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2051720" y="1165275"/>
            <a:ext cx="1994457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nota čtvrťová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6804248" y="1113586"/>
            <a:ext cx="2092239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nota osminová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4407480" y="3363838"/>
            <a:ext cx="2143536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pomlka půlová</a:t>
            </a:r>
          </a:p>
        </p:txBody>
      </p:sp>
      <p:sp>
        <p:nvSpPr>
          <p:cNvPr id="15" name="TextovéPole 14"/>
          <p:cNvSpPr txBox="1"/>
          <p:nvPr/>
        </p:nvSpPr>
        <p:spPr>
          <a:xfrm>
            <a:off x="1864168" y="3363838"/>
            <a:ext cx="2404826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pomlka čtvrťová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6625362" y="3363835"/>
            <a:ext cx="250260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pomlka osminová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288128" y="1165275"/>
            <a:ext cx="135485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nota celá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58" t="22287" r="81427" b="65060"/>
          <a:stretch/>
        </p:blipFill>
        <p:spPr>
          <a:xfrm>
            <a:off x="534417" y="2405102"/>
            <a:ext cx="712422" cy="68400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4" name="Obrázek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50" t="5223" r="51535" b="63798"/>
          <a:stretch/>
        </p:blipFill>
        <p:spPr>
          <a:xfrm>
            <a:off x="2627781" y="1865102"/>
            <a:ext cx="798083" cy="1224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19" name="Obrázek 1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981" t="5098" r="66319" b="63914"/>
          <a:stretch/>
        </p:blipFill>
        <p:spPr>
          <a:xfrm>
            <a:off x="5265976" y="1823679"/>
            <a:ext cx="684541" cy="122400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20" name="Obrázek 1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665" t="7836" r="37319" b="59033"/>
          <a:stretch/>
        </p:blipFill>
        <p:spPr>
          <a:xfrm>
            <a:off x="7668942" y="1823679"/>
            <a:ext cx="694738" cy="12240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pic>
        <p:nvPicPr>
          <p:cNvPr id="21" name="Obrázek 2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0" t="66736" r="80525" b="16632"/>
          <a:stretch/>
        </p:blipFill>
        <p:spPr>
          <a:xfrm>
            <a:off x="383219" y="4155926"/>
            <a:ext cx="863620" cy="648000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22" name="Obrázek 2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586" t="62241" r="51551" b="9132"/>
          <a:stretch/>
        </p:blipFill>
        <p:spPr>
          <a:xfrm>
            <a:off x="2870461" y="4032970"/>
            <a:ext cx="545991" cy="86400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  <p:pic>
        <p:nvPicPr>
          <p:cNvPr id="23" name="Obrázek 2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4" t="66736" r="66400" b="16632"/>
          <a:stretch/>
        </p:blipFill>
        <p:spPr>
          <a:xfrm>
            <a:off x="5144877" y="4140970"/>
            <a:ext cx="805640" cy="756000"/>
          </a:xfrm>
          <a:prstGeom prst="rect">
            <a:avLst/>
          </a:prstGeom>
          <a:ln w="28575">
            <a:solidFill>
              <a:srgbClr val="92D050"/>
            </a:solidFill>
          </a:ln>
        </p:spPr>
      </p:pic>
      <p:pic>
        <p:nvPicPr>
          <p:cNvPr id="24" name="Obrázek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01" t="66741" r="38556" b="13787"/>
          <a:stretch/>
        </p:blipFill>
        <p:spPr>
          <a:xfrm>
            <a:off x="7702374" y="4075120"/>
            <a:ext cx="757875" cy="779700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492443"/>
            <a:ext cx="6732240" cy="594066"/>
          </a:xfrm>
        </p:spPr>
        <p:txBody>
          <a:bodyPr>
            <a:normAutofit/>
          </a:bodyPr>
          <a:lstStyle/>
          <a:p>
            <a:pPr algn="l"/>
            <a:r>
              <a:rPr lang="cs-CZ" sz="2800" b="1" dirty="0">
                <a:latin typeface="Times New Roman" pitchFamily="18" charset="0"/>
                <a:cs typeface="Times New Roman" pitchFamily="18" charset="0"/>
              </a:rPr>
              <a:t>2.3 Jaké si řekneme nové termíny a názvy?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0" y="0"/>
            <a:ext cx="9144000" cy="49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     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Hudební výchova</a:t>
            </a:r>
          </a:p>
          <a:p>
            <a:endParaRPr lang="cs-CZ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251519" y="1131590"/>
            <a:ext cx="4429289" cy="1077218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MELODIE</a:t>
            </a:r>
          </a:p>
          <a:p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střídání tónů různé výšky, které jdou za sebou</a:t>
            </a:r>
          </a:p>
          <a:p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zaznívá samostatně či je součástí větší skladby</a:t>
            </a:r>
          </a:p>
          <a:p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 rytmicky uspořádaná melodie tvoří píseň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235245" y="2324190"/>
            <a:ext cx="4301177" cy="1323439"/>
          </a:xfrm>
          <a:prstGeom prst="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RYTMUS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střídání různě dlouhých not, pomlk a úderů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je součástí každé melodie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rychlost rytmu určuje TEMPO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přístroj měřící tempo je METRONOM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4283968" y="3763913"/>
            <a:ext cx="4757906" cy="1077218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813763"/>
                </a:solidFill>
                <a:latin typeface="Times New Roman" pitchFamily="18" charset="0"/>
                <a:cs typeface="Times New Roman" pitchFamily="18" charset="0"/>
              </a:rPr>
              <a:t>HARMONIE</a:t>
            </a:r>
          </a:p>
          <a:p>
            <a:r>
              <a:rPr lang="cs-CZ" sz="1600" dirty="0">
                <a:solidFill>
                  <a:srgbClr val="813763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cs-CZ" sz="1600" b="1" dirty="0">
                <a:solidFill>
                  <a:srgbClr val="813763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soulad, souzvuk, souznění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noty a tóny se na sebe skládají – vytváří AKORD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sled různě po sobě jdoucích akordů</a:t>
            </a:r>
            <a:endParaRPr lang="cs-CZ" sz="1600" b="1" dirty="0">
              <a:solidFill>
                <a:srgbClr val="813763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224238" y="3969795"/>
            <a:ext cx="3568606" cy="830997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DYNAMIKA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síla/hlasitost hraných tónů či úderů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značíme ji dynamickými značkami</a:t>
            </a:r>
          </a:p>
        </p:txBody>
      </p:sp>
      <p:sp>
        <p:nvSpPr>
          <p:cNvPr id="17" name="TextovéPole 16"/>
          <p:cNvSpPr txBox="1"/>
          <p:nvPr/>
        </p:nvSpPr>
        <p:spPr>
          <a:xfrm>
            <a:off x="5538834" y="1995686"/>
            <a:ext cx="3318024" cy="1077218"/>
          </a:xfrm>
          <a:prstGeom prst="rect">
            <a:avLst/>
          </a:prstGeom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cs-CZ" sz="1600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BARVA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,,hlas nástroje´´</a:t>
            </a:r>
          </a:p>
          <a:p>
            <a:pPr marL="285750" indent="-285750">
              <a:buFontTx/>
              <a:buChar char="-"/>
            </a:pP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liší se podle druhu </a:t>
            </a:r>
            <a:r>
              <a:rPr lang="cs-CZ" sz="16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hud</a:t>
            </a:r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nástroje </a:t>
            </a:r>
          </a:p>
          <a:p>
            <a:r>
              <a:rPr lang="cs-CZ" sz="1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a způsobem hry na něj</a:t>
            </a:r>
          </a:p>
        </p:txBody>
      </p:sp>
      <p:pic>
        <p:nvPicPr>
          <p:cNvPr id="2053" name="Picture 5" descr="C:\Users\sofrova\AppData\Local\Microsoft\Windows\Temporary Internet Files\Content.IE5\5Z24I95S\MC900199238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65192">
            <a:off x="4414796" y="2337911"/>
            <a:ext cx="895842" cy="12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ofrova\AppData\Local\Microsoft\Windows\Temporary Internet Files\Content.IE5\2SRKNQ35\MC900441798[1]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26922">
            <a:off x="4828816" y="350416"/>
            <a:ext cx="2693471" cy="20254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ofrova\AppData\Local\Microsoft\Windows\Temporary Internet Files\Content.IE5\5Z24I95S\MC900441283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916977">
            <a:off x="7445376" y="1549536"/>
            <a:ext cx="1188000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sofrova\AppData\Local\Microsoft\Windows\Temporary Internet Files\Content.IE5\5Z24I95S\MP900448661[1]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48550">
            <a:off x="6778361" y="3241913"/>
            <a:ext cx="2016721" cy="1044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délník 8"/>
          <p:cNvSpPr/>
          <p:nvPr/>
        </p:nvSpPr>
        <p:spPr>
          <a:xfrm rot="1363803">
            <a:off x="1581200" y="3488883"/>
            <a:ext cx="700833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cs-CZ" sz="3200" b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00206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pp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délník 12"/>
          <p:cNvSpPr/>
          <p:nvPr/>
        </p:nvSpPr>
        <p:spPr>
          <a:xfrm rot="5400000">
            <a:off x="7860527" y="3170409"/>
            <a:ext cx="23397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crescendo</a:t>
            </a:r>
          </a:p>
        </p:txBody>
      </p:sp>
      <p:sp>
        <p:nvSpPr>
          <p:cNvPr id="12" name="Obdélník 11"/>
          <p:cNvSpPr/>
          <p:nvPr/>
        </p:nvSpPr>
        <p:spPr>
          <a:xfrm rot="460824">
            <a:off x="520121" y="4441477"/>
            <a:ext cx="257096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mezzoforte</a:t>
            </a:r>
          </a:p>
        </p:txBody>
      </p:sp>
      <p:sp>
        <p:nvSpPr>
          <p:cNvPr id="11" name="Obdélník 10"/>
          <p:cNvSpPr/>
          <p:nvPr/>
        </p:nvSpPr>
        <p:spPr>
          <a:xfrm rot="599729">
            <a:off x="2270023" y="750811"/>
            <a:ext cx="9284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5400" b="1" cap="none" spc="0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pp</a:t>
            </a:r>
          </a:p>
        </p:txBody>
      </p:sp>
      <p:sp>
        <p:nvSpPr>
          <p:cNvPr id="10" name="Obdélník 9"/>
          <p:cNvSpPr/>
          <p:nvPr/>
        </p:nvSpPr>
        <p:spPr>
          <a:xfrm rot="20624232">
            <a:off x="7022835" y="1138009"/>
            <a:ext cx="122700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forte</a:t>
            </a:r>
          </a:p>
        </p:txBody>
      </p:sp>
      <p:sp>
        <p:nvSpPr>
          <p:cNvPr id="8" name="Obdélník 7"/>
          <p:cNvSpPr/>
          <p:nvPr/>
        </p:nvSpPr>
        <p:spPr>
          <a:xfrm rot="1067427">
            <a:off x="413346" y="2901145"/>
            <a:ext cx="22669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 err="1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pianisimo</a:t>
            </a:r>
            <a:endParaRPr lang="cs-CZ" sz="4000" b="1" cap="none" spc="0" dirty="0">
              <a:ln>
                <a:prstDash val="solid"/>
              </a:ln>
              <a:solidFill>
                <a:srgbClr val="813763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7" name="Obdélník 6"/>
          <p:cNvSpPr/>
          <p:nvPr/>
        </p:nvSpPr>
        <p:spPr>
          <a:xfrm rot="1318150">
            <a:off x="4788024" y="1089199"/>
            <a:ext cx="23397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4000" b="1" cap="none" spc="0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crescendo</a:t>
            </a:r>
          </a:p>
        </p:txBody>
      </p:sp>
      <p:sp>
        <p:nvSpPr>
          <p:cNvPr id="6" name="Obdélník 5"/>
          <p:cNvSpPr/>
          <p:nvPr/>
        </p:nvSpPr>
        <p:spPr>
          <a:xfrm rot="1425801">
            <a:off x="3300735" y="1047062"/>
            <a:ext cx="404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5400" b="1" cap="none" spc="0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</a:t>
            </a:r>
          </a:p>
        </p:txBody>
      </p:sp>
      <p:sp>
        <p:nvSpPr>
          <p:cNvPr id="18" name="TextovéPole 17"/>
          <p:cNvSpPr txBox="1"/>
          <p:nvPr/>
        </p:nvSpPr>
        <p:spPr>
          <a:xfrm>
            <a:off x="107504" y="987574"/>
            <a:ext cx="2304256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rgbClr val="CC00CC"/>
            </a:solidFill>
          </a:ln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cs-CZ" sz="2000" b="1" dirty="0"/>
              <a:t>slouží k označení dynamiky v notovém zápisu</a:t>
            </a:r>
          </a:p>
          <a:p>
            <a:pPr marL="171450" indent="-171450">
              <a:buFontTx/>
              <a:buChar char="-"/>
            </a:pPr>
            <a:r>
              <a:rPr lang="cs-CZ" sz="2000" b="1" dirty="0"/>
              <a:t>vychází z italského názvosloví</a:t>
            </a: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492443"/>
            <a:ext cx="4284984" cy="594066"/>
          </a:xfrm>
        </p:spPr>
        <p:txBody>
          <a:bodyPr>
            <a:normAutofit/>
          </a:bodyPr>
          <a:lstStyle/>
          <a:p>
            <a:pPr algn="l"/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2.4 Co si řekneme nového?</a:t>
            </a:r>
          </a:p>
        </p:txBody>
      </p:sp>
      <p:sp>
        <p:nvSpPr>
          <p:cNvPr id="21" name="TextovéPole 20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       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Hudební výchova</a:t>
            </a:r>
          </a:p>
          <a:p>
            <a:endParaRPr lang="cs-CZ" sz="10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Přímá spojnice 14"/>
          <p:cNvCxnSpPr/>
          <p:nvPr/>
        </p:nvCxnSpPr>
        <p:spPr>
          <a:xfrm>
            <a:off x="7308304" y="2067694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ulka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1675804"/>
              </p:ext>
            </p:extLst>
          </p:nvPr>
        </p:nvGraphicFramePr>
        <p:xfrm>
          <a:off x="2483768" y="1649293"/>
          <a:ext cx="6480720" cy="34432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6201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201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51521">
                <a:tc>
                  <a:txBody>
                    <a:bodyPr/>
                    <a:lstStyle/>
                    <a:p>
                      <a:r>
                        <a:rPr lang="cs-CZ" b="1" i="1" dirty="0" err="1">
                          <a:solidFill>
                            <a:schemeClr val="tx1"/>
                          </a:solidFill>
                        </a:rPr>
                        <a:t>pp</a:t>
                      </a:r>
                      <a:endParaRPr lang="cs-CZ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pianissimo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cs-CZ" b="0" dirty="0" err="1">
                          <a:solidFill>
                            <a:schemeClr val="tx1"/>
                          </a:solidFill>
                        </a:rPr>
                        <a:t>pijanysimo</a:t>
                      </a:r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velmi slabě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1521">
                <a:tc>
                  <a:txBody>
                    <a:bodyPr/>
                    <a:lstStyle/>
                    <a:p>
                      <a:r>
                        <a:rPr lang="cs-CZ" b="1" i="1" dirty="0">
                          <a:solidFill>
                            <a:schemeClr val="tx1"/>
                          </a:solidFill>
                        </a:rPr>
                        <a:t>P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piano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cs-CZ" b="0" dirty="0" err="1">
                          <a:solidFill>
                            <a:schemeClr val="tx1"/>
                          </a:solidFill>
                        </a:rPr>
                        <a:t>pijáno</a:t>
                      </a:r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slabě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1521">
                <a:tc>
                  <a:txBody>
                    <a:bodyPr/>
                    <a:lstStyle/>
                    <a:p>
                      <a:r>
                        <a:rPr lang="cs-CZ" b="1" i="1" dirty="0" err="1">
                          <a:solidFill>
                            <a:schemeClr val="tx1"/>
                          </a:solidFill>
                        </a:rPr>
                        <a:t>mf</a:t>
                      </a:r>
                      <a:endParaRPr lang="cs-CZ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mezzoforte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cs-CZ" b="0" dirty="0" err="1">
                          <a:solidFill>
                            <a:schemeClr val="tx1"/>
                          </a:solidFill>
                        </a:rPr>
                        <a:t>mecoforte</a:t>
                      </a:r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středně silně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1521">
                <a:tc>
                  <a:txBody>
                    <a:bodyPr/>
                    <a:lstStyle/>
                    <a:p>
                      <a:r>
                        <a:rPr lang="cs-CZ" b="1" i="1" dirty="0">
                          <a:solidFill>
                            <a:schemeClr val="tx1"/>
                          </a:solidFill>
                        </a:rPr>
                        <a:t>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forte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/forte/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silně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1521">
                <a:tc>
                  <a:txBody>
                    <a:bodyPr/>
                    <a:lstStyle/>
                    <a:p>
                      <a:r>
                        <a:rPr lang="cs-CZ" b="1" i="1" dirty="0" err="1">
                          <a:solidFill>
                            <a:schemeClr val="tx1"/>
                          </a:solidFill>
                        </a:rPr>
                        <a:t>ff</a:t>
                      </a:r>
                      <a:endParaRPr lang="cs-CZ" b="1" i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fortissimo 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cs-CZ" b="0" dirty="0" err="1">
                          <a:solidFill>
                            <a:schemeClr val="tx1"/>
                          </a:solidFill>
                        </a:rPr>
                        <a:t>fortisimo</a:t>
                      </a:r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velmi silně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8787">
                <a:tc>
                  <a:txBody>
                    <a:bodyPr/>
                    <a:lstStyle/>
                    <a:p>
                      <a:r>
                        <a:rPr lang="cs-CZ" sz="3200" b="1" i="1" dirty="0">
                          <a:solidFill>
                            <a:schemeClr val="tx1"/>
                          </a:solidFill>
                        </a:rPr>
                        <a:t>&lt;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crescendo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cs-CZ" b="0" dirty="0" err="1">
                          <a:solidFill>
                            <a:schemeClr val="tx1"/>
                          </a:solidFill>
                        </a:rPr>
                        <a:t>krešendo</a:t>
                      </a:r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zesilovat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06555">
                <a:tc>
                  <a:txBody>
                    <a:bodyPr/>
                    <a:lstStyle/>
                    <a:p>
                      <a:r>
                        <a:rPr lang="cs-CZ" sz="3200" b="1" i="1" dirty="0">
                          <a:solidFill>
                            <a:schemeClr val="tx1"/>
                          </a:solidFill>
                        </a:rPr>
                        <a:t>&gt;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decrescendo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  <a:r>
                        <a:rPr lang="cs-CZ" b="0" dirty="0" err="1">
                          <a:solidFill>
                            <a:schemeClr val="tx1"/>
                          </a:solidFill>
                        </a:rPr>
                        <a:t>dekrešendo</a:t>
                      </a:r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/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cs-CZ" b="0" dirty="0">
                          <a:solidFill>
                            <a:schemeClr val="tx1"/>
                          </a:solidFill>
                        </a:rPr>
                        <a:t>zeslabovat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6" name="TextovéPole 15"/>
          <p:cNvSpPr txBox="1"/>
          <p:nvPr/>
        </p:nvSpPr>
        <p:spPr>
          <a:xfrm>
            <a:off x="4067944" y="627534"/>
            <a:ext cx="4464496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rgbClr val="CC00C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cs-CZ" sz="2400" b="1" dirty="0">
                <a:solidFill>
                  <a:srgbClr val="813763"/>
                </a:solidFill>
              </a:rPr>
              <a:t>DYNAMICKÁ ZNAMÉNKA</a:t>
            </a:r>
          </a:p>
        </p:txBody>
      </p:sp>
      <p:sp>
        <p:nvSpPr>
          <p:cNvPr id="3" name="Obdélník 2"/>
          <p:cNvSpPr/>
          <p:nvPr/>
        </p:nvSpPr>
        <p:spPr>
          <a:xfrm rot="1533409">
            <a:off x="581990" y="3219822"/>
            <a:ext cx="62389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5400" b="1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ff</a:t>
            </a:r>
          </a:p>
        </p:txBody>
      </p:sp>
      <p:sp>
        <p:nvSpPr>
          <p:cNvPr id="4" name="Obdélník 3"/>
          <p:cNvSpPr/>
          <p:nvPr/>
        </p:nvSpPr>
        <p:spPr>
          <a:xfrm rot="1478555">
            <a:off x="8179407" y="566429"/>
            <a:ext cx="5565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5400" b="1" cap="none" spc="0" dirty="0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p</a:t>
            </a:r>
          </a:p>
        </p:txBody>
      </p:sp>
      <p:sp>
        <p:nvSpPr>
          <p:cNvPr id="5" name="Obdélník 4"/>
          <p:cNvSpPr/>
          <p:nvPr/>
        </p:nvSpPr>
        <p:spPr>
          <a:xfrm rot="19088873">
            <a:off x="1079090" y="3770892"/>
            <a:ext cx="96321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cs-CZ" sz="5400" b="1" cap="none" spc="0" dirty="0" err="1">
                <a:ln>
                  <a:prstDash val="solid"/>
                </a:ln>
                <a:solidFill>
                  <a:srgbClr val="81376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mf</a:t>
            </a:r>
            <a:endParaRPr lang="cs-CZ" sz="5400" b="1" cap="none" spc="0" dirty="0">
              <a:ln>
                <a:prstDash val="solid"/>
              </a:ln>
              <a:solidFill>
                <a:srgbClr val="813763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9" name="Obdélník 8"/>
          <p:cNvSpPr/>
          <p:nvPr/>
        </p:nvSpPr>
        <p:spPr>
          <a:xfrm rot="20287105">
            <a:off x="-24597" y="4232557"/>
            <a:ext cx="52931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r>
              <a:rPr lang="cs-CZ" sz="5400" b="1" i="1" dirty="0">
                <a:solidFill>
                  <a:srgbClr val="813763"/>
                </a:solidFill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&lt;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sofrova\AppData\Local\Microsoft\Windows\Temporary Internet Files\Content.IE5\CBMBFQ8Q\MC900078711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6336" y="858367"/>
            <a:ext cx="1437864" cy="4225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099" y="494335"/>
            <a:ext cx="3996952" cy="594066"/>
          </a:xfrm>
        </p:spPr>
        <p:txBody>
          <a:bodyPr>
            <a:normAutofit/>
          </a:bodyPr>
          <a:lstStyle/>
          <a:p>
            <a:pPr algn="l"/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2.5 Procvičení a příklady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     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Hudební výchova</a:t>
            </a:r>
          </a:p>
          <a:p>
            <a:endParaRPr lang="cs-CZ" sz="1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63" y="1779662"/>
            <a:ext cx="3530600" cy="1944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aoblený obdélníkový popisek 4"/>
          <p:cNvSpPr/>
          <p:nvPr/>
        </p:nvSpPr>
        <p:spPr>
          <a:xfrm>
            <a:off x="3879912" y="1770841"/>
            <a:ext cx="1512168" cy="324036"/>
          </a:xfrm>
          <a:prstGeom prst="wedgeRoundRectCallout">
            <a:avLst>
              <a:gd name="adj1" fmla="val -52161"/>
              <a:gd name="adj2" fmla="val 116898"/>
              <a:gd name="adj3" fmla="val 16667"/>
            </a:avLst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/>
              <a:t>MELODIE</a:t>
            </a:r>
          </a:p>
        </p:txBody>
      </p:sp>
      <p:sp>
        <p:nvSpPr>
          <p:cNvPr id="6" name="Zaoblený obdélníkový popisek 5"/>
          <p:cNvSpPr/>
          <p:nvPr/>
        </p:nvSpPr>
        <p:spPr>
          <a:xfrm>
            <a:off x="3707904" y="2762772"/>
            <a:ext cx="2088232" cy="324036"/>
          </a:xfrm>
          <a:prstGeom prst="wedgeRoundRectCallout">
            <a:avLst>
              <a:gd name="adj1" fmla="val -53542"/>
              <a:gd name="adj2" fmla="val 94799"/>
              <a:gd name="adj3" fmla="val 16667"/>
            </a:avLst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/>
              <a:t>HARMONIE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3854128" y="627534"/>
            <a:ext cx="4822328" cy="461665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</a:rPr>
              <a:t>DOPLŇ SPRÁVNOU ODPOVĚĎ.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92262" y="1347614"/>
            <a:ext cx="3775681" cy="369332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OZNAČ MELODII A HARMONII.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273746" y="3999789"/>
            <a:ext cx="4932548" cy="646331"/>
          </a:xfrm>
          <a:prstGeom prst="rect">
            <a:avLst/>
          </a:prstGeom>
          <a:ln>
            <a:solidFill>
              <a:srgbClr val="FFFF00"/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b="1" dirty="0">
                <a:solidFill>
                  <a:srgbClr val="FFFF00"/>
                </a:solidFill>
              </a:rPr>
              <a:t>Která z ukázek je hraná ve forte (silně) a která je hraná v pianu (slabě)?</a:t>
            </a:r>
          </a:p>
        </p:txBody>
      </p:sp>
      <p:sp>
        <p:nvSpPr>
          <p:cNvPr id="3" name="Tlačítko akce: Video 2">
            <a:hlinkClick r:id="rId5" highlightClick="1"/>
          </p:cNvPr>
          <p:cNvSpPr/>
          <p:nvPr/>
        </p:nvSpPr>
        <p:spPr>
          <a:xfrm>
            <a:off x="5652120" y="3645194"/>
            <a:ext cx="1080120" cy="5400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Tlačítko akce: Video 3">
            <a:hlinkClick r:id="rId6" highlightClick="1"/>
          </p:cNvPr>
          <p:cNvSpPr/>
          <p:nvPr/>
        </p:nvSpPr>
        <p:spPr>
          <a:xfrm>
            <a:off x="6192180" y="4515966"/>
            <a:ext cx="1080120" cy="540000"/>
          </a:xfrm>
          <a:prstGeom prst="actionButtonMov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Zaoblený obdélníkový popisek 6"/>
          <p:cNvSpPr/>
          <p:nvPr/>
        </p:nvSpPr>
        <p:spPr>
          <a:xfrm>
            <a:off x="6427149" y="2996925"/>
            <a:ext cx="1368152" cy="537773"/>
          </a:xfrm>
          <a:prstGeom prst="wedgeRoundRectCallout">
            <a:avLst>
              <a:gd name="adj1" fmla="val -50627"/>
              <a:gd name="adj2" fmla="val 91181"/>
              <a:gd name="adj3" fmla="val 16667"/>
            </a:avLst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/>
              <a:t>FORTE</a:t>
            </a:r>
          </a:p>
        </p:txBody>
      </p:sp>
      <p:sp>
        <p:nvSpPr>
          <p:cNvPr id="13" name="Zaoblený obdélníkový popisek 12"/>
          <p:cNvSpPr/>
          <p:nvPr/>
        </p:nvSpPr>
        <p:spPr>
          <a:xfrm>
            <a:off x="6948264" y="3949320"/>
            <a:ext cx="1368152" cy="490194"/>
          </a:xfrm>
          <a:prstGeom prst="wedgeRoundRectCallout">
            <a:avLst>
              <a:gd name="adj1" fmla="val -50627"/>
              <a:gd name="adj2" fmla="val 91181"/>
              <a:gd name="adj3" fmla="val 16667"/>
            </a:avLst>
          </a:prstGeom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dirty="0"/>
              <a:t>PIANO</a:t>
            </a:r>
          </a:p>
        </p:txBody>
      </p:sp>
      <p:pic>
        <p:nvPicPr>
          <p:cNvPr id="1028" name="Picture 4" descr="C:\Users\sofrova\AppData\Local\Microsoft\Windows\Temporary Internet Files\Content.IE5\5Z24I95S\MC900282178[1].wm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61027">
            <a:off x="5836914" y="1243702"/>
            <a:ext cx="818388" cy="943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3" grpId="0" animBg="1"/>
      <p:bldP spid="4" grpId="0" animBg="1"/>
      <p:bldP spid="7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C:\Users\sofrova\AppData\Local\Microsoft\Windows\Temporary Internet Files\Content.IE5\5Z24I95S\MC900234373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293247">
            <a:off x="237452" y="3337577"/>
            <a:ext cx="2141771" cy="169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492443"/>
            <a:ext cx="4284984" cy="594066"/>
          </a:xfrm>
        </p:spPr>
        <p:txBody>
          <a:bodyPr>
            <a:normAutofit/>
          </a:bodyPr>
          <a:lstStyle/>
          <a:p>
            <a:pPr algn="l"/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2.6 Něco navíc pro šikovné</a:t>
            </a:r>
          </a:p>
        </p:txBody>
      </p:sp>
      <p:sp>
        <p:nvSpPr>
          <p:cNvPr id="16" name="TextovéPole 15"/>
          <p:cNvSpPr txBox="1"/>
          <p:nvPr/>
        </p:nvSpPr>
        <p:spPr>
          <a:xfrm>
            <a:off x="0" y="0"/>
            <a:ext cx="9144000" cy="4924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     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Hudební výchova</a:t>
            </a:r>
          </a:p>
          <a:p>
            <a:endParaRPr lang="cs-CZ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lačítko akce: Zvuk 2">
            <a:hlinkClick r:id="rId4" highlightClick="1"/>
          </p:cNvPr>
          <p:cNvSpPr/>
          <p:nvPr/>
        </p:nvSpPr>
        <p:spPr>
          <a:xfrm>
            <a:off x="126406" y="1150987"/>
            <a:ext cx="504056" cy="504056"/>
          </a:xfrm>
          <a:prstGeom prst="actionButtonSound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7" name="TextovéPole 6"/>
          <p:cNvSpPr txBox="1"/>
          <p:nvPr/>
        </p:nvSpPr>
        <p:spPr>
          <a:xfrm>
            <a:off x="3995936" y="605073"/>
            <a:ext cx="4462288" cy="1015663"/>
          </a:xfrm>
          <a:prstGeom prst="rect">
            <a:avLst/>
          </a:prstGeom>
          <a:ln w="28575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2400" b="1" dirty="0">
                <a:solidFill>
                  <a:schemeClr val="accent3">
                    <a:lumMod val="50000"/>
                  </a:schemeClr>
                </a:solidFill>
              </a:rPr>
              <a:t>Jaký nástroj zazní? </a:t>
            </a:r>
            <a:r>
              <a:rPr lang="cs-CZ" b="1" dirty="0">
                <a:solidFill>
                  <a:srgbClr val="92D050"/>
                </a:solidFill>
              </a:rPr>
              <a:t>Jeden nebo skupinka se postaví zády k tabuli a hádá, který nástroj zní.</a:t>
            </a:r>
            <a:endParaRPr lang="cs-CZ" sz="2400" b="1" dirty="0">
              <a:solidFill>
                <a:srgbClr val="92D050"/>
              </a:solidFill>
            </a:endParaRPr>
          </a:p>
        </p:txBody>
      </p:sp>
      <p:sp>
        <p:nvSpPr>
          <p:cNvPr id="6" name="Tlačítko akce: Zvuk 5">
            <a:hlinkClick r:id="rId5" highlightClick="1"/>
          </p:cNvPr>
          <p:cNvSpPr/>
          <p:nvPr/>
        </p:nvSpPr>
        <p:spPr>
          <a:xfrm>
            <a:off x="697319" y="1774660"/>
            <a:ext cx="504056" cy="576064"/>
          </a:xfrm>
          <a:prstGeom prst="actionButtonSound">
            <a:avLst/>
          </a:prstGeom>
          <a:ln w="28575"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8" name="Tlačítko akce: Zvuk 7">
            <a:hlinkClick r:id="rId6" highlightClick="1"/>
          </p:cNvPr>
          <p:cNvSpPr/>
          <p:nvPr/>
        </p:nvSpPr>
        <p:spPr>
          <a:xfrm>
            <a:off x="1344443" y="2524672"/>
            <a:ext cx="504056" cy="576064"/>
          </a:xfrm>
          <a:prstGeom prst="actionButtonSound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Tlačítko akce: Zvuk 8">
            <a:hlinkClick r:id="rId7" highlightClick="1"/>
          </p:cNvPr>
          <p:cNvSpPr/>
          <p:nvPr/>
        </p:nvSpPr>
        <p:spPr>
          <a:xfrm>
            <a:off x="1950034" y="3234584"/>
            <a:ext cx="491405" cy="504056"/>
          </a:xfrm>
          <a:prstGeom prst="actionButtonSound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0" name="Tlačítko akce: Zvuk 9">
            <a:hlinkClick r:id="rId8" highlightClick="1"/>
          </p:cNvPr>
          <p:cNvSpPr/>
          <p:nvPr/>
        </p:nvSpPr>
        <p:spPr>
          <a:xfrm>
            <a:off x="2483768" y="3786663"/>
            <a:ext cx="504056" cy="502286"/>
          </a:xfrm>
          <a:prstGeom prst="actionButtonSound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2051" name="Picture 3" descr="C:\Users\sofrova\AppData\Local\Microsoft\Windows\Temporary Internet Files\Content.IE5\2SRKNQ35\MC900441298[1]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33210">
            <a:off x="6523185" y="487549"/>
            <a:ext cx="2412000" cy="241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sofrova\AppData\Local\Microsoft\Windows\Temporary Internet Files\Content.IE5\5Z24I95S\MC900195032[1].wm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46160">
            <a:off x="1583684" y="1336351"/>
            <a:ext cx="1715511" cy="118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sofrova\AppData\Local\Microsoft\Windows\Temporary Internet Files\Content.IE5\1PNK7ELM\MC900441789[1]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400300"/>
            <a:ext cx="27432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sofrova\AppData\Local\Microsoft\Windows\Temporary Internet Files\Content.IE5\1PNK7ELM\MC900225168[1].wmf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312" y="2240525"/>
            <a:ext cx="1198044" cy="147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sofrova\AppData\Local\Microsoft\Windows\Temporary Internet Files\Content.IE5\CBMBFQ8Q\MC900019409[1].wmf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81621">
            <a:off x="206882" y="2599306"/>
            <a:ext cx="980874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sofrova\AppData\Local\Microsoft\Windows\Temporary Internet Files\Content.IE5\1PNK7ELM\MC900234371[1].wmf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54929">
            <a:off x="7052328" y="3472831"/>
            <a:ext cx="2091672" cy="17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lačítko akce: Zvuk 3">
            <a:hlinkClick r:id="rId15" highlightClick="1"/>
          </p:cNvPr>
          <p:cNvSpPr/>
          <p:nvPr/>
        </p:nvSpPr>
        <p:spPr>
          <a:xfrm>
            <a:off x="2987824" y="4443958"/>
            <a:ext cx="576064" cy="576064"/>
          </a:xfrm>
          <a:prstGeom prst="actionButtonSound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pic>
        <p:nvPicPr>
          <p:cNvPr id="1031" name="Picture 7" descr="C:\Users\sofrova\AppData\Local\Microsoft\Windows\Temporary Internet Files\Content.IE5\1PNK7ELM\MC900225156[1].wmf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478973">
            <a:off x="3706275" y="1625646"/>
            <a:ext cx="1097280" cy="130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sofrova\AppData\Local\Microsoft\Windows\Temporary Internet Files\Content.IE5\2SRKNQ35\MC900391468[1].wm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2645">
            <a:off x="5367094" y="2763785"/>
            <a:ext cx="1820570" cy="1246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9" grpId="0" animBg="1"/>
      <p:bldP spid="10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0" y="411510"/>
            <a:ext cx="1787341" cy="594066"/>
          </a:xfrm>
        </p:spPr>
        <p:txBody>
          <a:bodyPr>
            <a:normAutofit/>
          </a:bodyPr>
          <a:lstStyle/>
          <a:p>
            <a:pPr algn="l"/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2.7 CLIL</a:t>
            </a:r>
          </a:p>
        </p:txBody>
      </p:sp>
      <p:sp>
        <p:nvSpPr>
          <p:cNvPr id="11" name="TextovéPole 10">
            <a:hlinkClick r:id="rId3"/>
          </p:cNvPr>
          <p:cNvSpPr txBox="1"/>
          <p:nvPr/>
        </p:nvSpPr>
        <p:spPr>
          <a:xfrm>
            <a:off x="6516216" y="3867895"/>
            <a:ext cx="23042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1200" dirty="0"/>
          </a:p>
          <a:p>
            <a:endParaRPr lang="cs-CZ" sz="1200" dirty="0"/>
          </a:p>
        </p:txBody>
      </p:sp>
      <p:sp>
        <p:nvSpPr>
          <p:cNvPr id="17" name="TextovéPole 16"/>
          <p:cNvSpPr txBox="1"/>
          <p:nvPr/>
        </p:nvSpPr>
        <p:spPr>
          <a:xfrm>
            <a:off x="0" y="0"/>
            <a:ext cx="9144000" cy="49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                              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Music</a:t>
            </a:r>
          </a:p>
          <a:p>
            <a:endParaRPr lang="cs-CZ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898940" y="660464"/>
            <a:ext cx="6345468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cs-CZ" sz="3600" b="1" dirty="0">
                <a:solidFill>
                  <a:schemeClr val="tx2">
                    <a:lumMod val="50000"/>
                  </a:schemeClr>
                </a:solidFill>
              </a:rPr>
              <a:t>And </a:t>
            </a:r>
            <a:r>
              <a:rPr lang="cs-CZ" sz="3600" b="1" dirty="0" err="1">
                <a:solidFill>
                  <a:schemeClr val="tx2">
                    <a:lumMod val="50000"/>
                  </a:schemeClr>
                </a:solidFill>
              </a:rPr>
              <a:t>now</a:t>
            </a:r>
            <a:r>
              <a:rPr lang="cs-CZ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3600" b="1" dirty="0" err="1">
                <a:solidFill>
                  <a:schemeClr val="tx2">
                    <a:lumMod val="50000"/>
                  </a:schemeClr>
                </a:solidFill>
              </a:rPr>
              <a:t>some</a:t>
            </a:r>
            <a:r>
              <a:rPr lang="cs-CZ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3600" b="1" dirty="0" err="1">
                <a:solidFill>
                  <a:schemeClr val="tx2">
                    <a:lumMod val="50000"/>
                  </a:schemeClr>
                </a:solidFill>
              </a:rPr>
              <a:t>new</a:t>
            </a:r>
            <a:r>
              <a:rPr lang="cs-CZ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3600" b="1" dirty="0" err="1">
                <a:solidFill>
                  <a:schemeClr val="tx2">
                    <a:lumMod val="50000"/>
                  </a:schemeClr>
                </a:solidFill>
              </a:rPr>
              <a:t>words</a:t>
            </a:r>
            <a:r>
              <a:rPr lang="cs-CZ" sz="3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3600" b="1" dirty="0">
                <a:solidFill>
                  <a:schemeClr val="tx2">
                    <a:lumMod val="50000"/>
                  </a:schemeClr>
                </a:solidFill>
                <a:sym typeface="Wingdings" pitchFamily="2" charset="2"/>
              </a:rPr>
              <a:t></a:t>
            </a:r>
            <a:endParaRPr lang="cs-CZ" sz="36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0" y="1551864"/>
            <a:ext cx="9144000" cy="298543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cs-CZ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  <a:effectLst/>
              </a:rPr>
              <a:t>MELODY</a:t>
            </a:r>
            <a:r>
              <a:rPr lang="cs-CZ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cs-CZ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</a:rPr>
              <a:t>-</a:t>
            </a:r>
            <a:r>
              <a:rPr lang="cs-CZ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</a:t>
            </a:r>
            <a:r>
              <a:rPr lang="cs-CZ" sz="48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  <a:effectLst/>
              </a:rPr>
              <a:t>MELODIE</a:t>
            </a:r>
          </a:p>
          <a:p>
            <a:pPr algn="ctr"/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HARMONY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-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HARMONIE</a:t>
            </a:r>
          </a:p>
          <a:p>
            <a:pPr algn="ctr"/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RHYTHM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–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RYTMUS</a:t>
            </a:r>
            <a:r>
              <a:rPr lang="cs-CZ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           </a:t>
            </a:r>
            <a:r>
              <a:rPr lang="cs-CZ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FF00"/>
                </a:solidFill>
              </a:rPr>
              <a:t>TIMBRE </a:t>
            </a:r>
            <a:r>
              <a:rPr lang="cs-CZ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2">
                    <a:lumMod val="20000"/>
                    <a:lumOff val="80000"/>
                  </a:schemeClr>
                </a:solidFill>
              </a:rPr>
              <a:t>–</a:t>
            </a:r>
            <a:r>
              <a:rPr lang="cs-CZ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cs-CZ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BARVA</a:t>
            </a:r>
            <a:r>
              <a:rPr lang="cs-CZ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cs-CZ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92D050"/>
                </a:solidFill>
              </a:rPr>
              <a:t>HLASU</a:t>
            </a:r>
            <a:r>
              <a:rPr lang="cs-CZ" sz="4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 </a:t>
            </a:r>
            <a:endParaRPr lang="cs-CZ" sz="4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0151" y="498603"/>
            <a:ext cx="2916832" cy="594066"/>
          </a:xfrm>
        </p:spPr>
        <p:txBody>
          <a:bodyPr>
            <a:normAutofit/>
          </a:bodyPr>
          <a:lstStyle/>
          <a:p>
            <a:pPr algn="l"/>
            <a:r>
              <a:rPr lang="cs-CZ" sz="2500" b="1" dirty="0">
                <a:latin typeface="Times New Roman" pitchFamily="18" charset="0"/>
                <a:cs typeface="Times New Roman" pitchFamily="18" charset="0"/>
              </a:rPr>
              <a:t>2.8 Test znalostí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7364691" y="1203598"/>
            <a:ext cx="17281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b="1" dirty="0">
                <a:solidFill>
                  <a:srgbClr val="813763"/>
                </a:solidFill>
                <a:latin typeface="Times New Roman" pitchFamily="18" charset="0"/>
                <a:cs typeface="Times New Roman" pitchFamily="18" charset="0"/>
              </a:rPr>
              <a:t>Správné odpovědi:</a:t>
            </a:r>
          </a:p>
        </p:txBody>
      </p:sp>
      <p:graphicFrame>
        <p:nvGraphicFramePr>
          <p:cNvPr id="15" name="Tabulka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7197934"/>
              </p:ext>
            </p:extLst>
          </p:nvPr>
        </p:nvGraphicFramePr>
        <p:xfrm>
          <a:off x="179510" y="1131590"/>
          <a:ext cx="7185180" cy="3604922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35925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92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776122">
                <a:tc>
                  <a:txBody>
                    <a:bodyPr/>
                    <a:lstStyle/>
                    <a:p>
                      <a:pPr marL="342900" indent="-342900" algn="l">
                        <a:buAutoNum type="arabicPeriod"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Co nepatří mezi hudební výrazové prostředky ?</a:t>
                      </a:r>
                      <a:endParaRPr lang="cs-CZ" sz="1600" b="1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indent="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a/ rytmus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b/ barva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c/ hlasitost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d/ </a:t>
                      </a:r>
                      <a:r>
                        <a:rPr lang="cs-CZ" sz="1600" b="1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notopis</a:t>
                      </a:r>
                      <a:endParaRPr lang="cs-CZ" sz="1600" b="1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 algn="l">
                        <a:buAutoNum type="arabicPeriod"/>
                      </a:pPr>
                      <a:endParaRPr lang="cs-CZ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 algn="l"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Co vytváří melodii?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a/ s</a:t>
                      </a:r>
                      <a:r>
                        <a:rPr lang="cs-CZ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třídání tónů různé výšky po sobě jdoucí</a:t>
                      </a:r>
                      <a:endParaRPr lang="cs-CZ" sz="1600" b="1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342900" indent="-34290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b/ písnička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c/ střídání různě dlouhých not, pomlk a úderů </a:t>
                      </a:r>
                    </a:p>
                    <a:p>
                      <a:pPr marL="342900" marR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d/</a:t>
                      </a:r>
                      <a:r>
                        <a:rPr lang="cs-CZ" sz="16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druh hudebního nástroje</a:t>
                      </a:r>
                      <a:endParaRPr lang="cs-CZ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76122">
                <a:tc>
                  <a:txBody>
                    <a:bodyPr/>
                    <a:lstStyle/>
                    <a:p>
                      <a:pPr marL="342900" indent="-342900" algn="l">
                        <a:buNone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Co v dynamice znamená decrescendo?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a/ velmi silně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b/ docela potichu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c) zeslabovat</a:t>
                      </a:r>
                    </a:p>
                    <a:p>
                      <a:pPr marL="342900" indent="-342900" algn="l">
                        <a:buNone/>
                      </a:pP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d/ zesilovat</a:t>
                      </a:r>
                      <a:endParaRPr lang="cs-CZ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 Tempo</a:t>
                      </a:r>
                      <a:r>
                        <a:rPr lang="cs-CZ" sz="16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rytmu měří přístroj?</a:t>
                      </a:r>
                      <a:endParaRPr lang="cs-CZ" sz="16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a/ tempomat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b/ metronom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c/ tachometr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d/ teploměr</a:t>
                      </a:r>
                      <a:endParaRPr lang="cs-CZ" sz="16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rgbClr val="FFFF9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6" name="TextovéPole 15"/>
          <p:cNvSpPr txBox="1"/>
          <p:nvPr/>
        </p:nvSpPr>
        <p:spPr>
          <a:xfrm>
            <a:off x="7976759" y="1511375"/>
            <a:ext cx="504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AutoNum type="arabicPeriod"/>
            </a:pPr>
            <a:endParaRPr lang="cs-CZ" sz="1600" dirty="0">
              <a:latin typeface="Times New Roman" pitchFamily="18" charset="0"/>
              <a:cs typeface="Times New Roman" pitchFamily="18" charset="0"/>
            </a:endParaRPr>
          </a:p>
          <a:p>
            <a:pPr marL="228600" indent="-228600">
              <a:buAutoNum type="arabicPeriod"/>
            </a:pPr>
            <a:r>
              <a:rPr lang="cs-CZ" sz="1600" dirty="0">
                <a:latin typeface="Times New Roman" pitchFamily="18" charset="0"/>
                <a:cs typeface="Times New Roman" pitchFamily="18" charset="0"/>
              </a:rPr>
              <a:t>d</a:t>
            </a:r>
          </a:p>
          <a:p>
            <a:pPr marL="228600" indent="-228600">
              <a:buAutoNum type="arabicPeriod"/>
            </a:pPr>
            <a:r>
              <a:rPr lang="cs-CZ" sz="1600" dirty="0">
                <a:latin typeface="Times New Roman" pitchFamily="18" charset="0"/>
                <a:cs typeface="Times New Roman" pitchFamily="18" charset="0"/>
              </a:rPr>
              <a:t>c</a:t>
            </a:r>
          </a:p>
          <a:p>
            <a:pPr marL="228600" indent="-228600">
              <a:buAutoNum type="arabicPeriod"/>
            </a:pPr>
            <a:r>
              <a:rPr lang="cs-CZ" sz="1600" dirty="0">
                <a:latin typeface="Times New Roman" pitchFamily="18" charset="0"/>
                <a:cs typeface="Times New Roman" pitchFamily="18" charset="0"/>
              </a:rPr>
              <a:t>a</a:t>
            </a:r>
          </a:p>
          <a:p>
            <a:pPr marL="228600" indent="-228600">
              <a:buAutoNum type="arabicPeriod"/>
            </a:pPr>
            <a:r>
              <a:rPr lang="cs-CZ" sz="1600" dirty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 marL="228600" indent="-228600">
              <a:buAutoNum type="arabicPeriod"/>
            </a:pPr>
            <a:endParaRPr lang="cs-CZ" sz="1600" dirty="0">
              <a:latin typeface="Times New Roman" pitchFamily="18" charset="0"/>
              <a:cs typeface="Times New Roman" pitchFamily="18" charset="0"/>
            </a:endParaRPr>
          </a:p>
          <a:p>
            <a:pPr marL="228600" indent="-228600"/>
            <a:endParaRPr lang="cs-CZ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7532712" y="4236318"/>
            <a:ext cx="14401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400" dirty="0">
                <a:solidFill>
                  <a:srgbClr val="813763"/>
                </a:solidFill>
                <a:latin typeface="Times New Roman" pitchFamily="18" charset="0"/>
                <a:cs typeface="Times New Roman" pitchFamily="18" charset="0"/>
              </a:rPr>
              <a:t>Test  na známku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0" y="0"/>
            <a:ext cx="9144000" cy="493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Elektronická  učebnice - II. stupeň                      </a:t>
            </a:r>
            <a:r>
              <a:rPr lang="cs-CZ" sz="1000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Základní škola Děčín VI, Na Stráni 879/2  – příspěvková organizace                       	 </a:t>
            </a:r>
            <a:r>
              <a:rPr lang="cs-CZ" sz="16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Hudební výchova</a:t>
            </a:r>
          </a:p>
          <a:p>
            <a:endParaRPr lang="cs-CZ" sz="16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C:\Users\sofrova\AppData\Local\Microsoft\Windows\Temporary Internet Files\Content.IE5\1PNK7ELM\MC900088626[1].wm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4691" y="2807111"/>
            <a:ext cx="1744353" cy="136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17" grpId="0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– klasické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solidFill>
          <a:schemeClr val="accent6">
            <a:lumMod val="40000"/>
            <a:lumOff val="60000"/>
          </a:schemeClr>
        </a:solidFill>
      </a:spPr>
      <a:bodyPr wrap="square" rtlCol="0">
        <a:spAutoFit/>
      </a:bodyPr>
      <a:lstStyle>
        <a:defPPr>
          <a:defRPr sz="1200" b="1" dirty="0" smtClean="0">
            <a:solidFill>
              <a:schemeClr val="accent3">
                <a:lumMod val="50000"/>
              </a:schemeClr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2061</TotalTime>
  <Words>678</Words>
  <Application>Microsoft Office PowerPoint</Application>
  <PresentationFormat>Předvádění na obrazovce (16:9)</PresentationFormat>
  <Paragraphs>144</Paragraphs>
  <Slides>8</Slides>
  <Notes>8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Motiv sady Office</vt:lpstr>
      <vt:lpstr>2.1 Hudební vyjadřovací prostředky   </vt:lpstr>
      <vt:lpstr>2.2 Co už víš? </vt:lpstr>
      <vt:lpstr>2.3 Jaké si řekneme nové termíny a názvy?</vt:lpstr>
      <vt:lpstr>2.4 Co si řekneme nového?</vt:lpstr>
      <vt:lpstr>2.5 Procvičení a příklady</vt:lpstr>
      <vt:lpstr>2.6 Něco navíc pro šikovné</vt:lpstr>
      <vt:lpstr>2.7 CLIL</vt:lpstr>
      <vt:lpstr>2.8 Test znalostí</vt:lpstr>
    </vt:vector>
  </TitlesOfParts>
  <Company>Základní škla Děčín VI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prusa</dc:creator>
  <cp:lastModifiedBy>Martina Kobrová</cp:lastModifiedBy>
  <cp:revision>225</cp:revision>
  <dcterms:created xsi:type="dcterms:W3CDTF">2010-10-18T18:21:56Z</dcterms:created>
  <dcterms:modified xsi:type="dcterms:W3CDTF">2021-04-29T08:04:52Z</dcterms:modified>
</cp:coreProperties>
</file>