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EDD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E07CB-8927-4060-AA00-8215E4318405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D2D1B-6B1C-4EC7-A594-5D66C92C393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1BB8D-40B5-45DC-90DD-7DDB7A98C001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D058D-DFD9-4014-827F-545A354C059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6FDF0-6664-4400-B73C-0AA413A604A1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02885-E73B-42CD-8296-2B635CCA3F5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02065-CF3E-4765-B64C-F6CEFB283EDF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1F8F7-5F6A-41B1-AB1B-AEA35C1BC8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82FEB-E8BD-4FB0-BC21-EAC5E50799C1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E542E-BD72-4D52-8C45-1FDC7AE7FD6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C27E9-C816-4CBF-B4A5-075818CBE937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57F4A-2DE2-4FB0-81A4-70B52D5BA04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E4582-8B71-462D-8D69-B55E5D58C1C3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F31D7-C7D0-42B3-9835-3D459E0221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66D64-3FDC-40EC-B763-9C31CCC75F1A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AB244-123D-4560-85C6-ECE542AD85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84AEF-D090-4302-90A6-4CC43FACBE98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ED7DF-E88D-4B34-9C49-8D273B7FBB7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63BCB-00F4-49A6-97E4-2A3573640B63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4430F-347D-49B6-A5BB-E73E32A04E7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CF7D5-86E0-42F5-92A2-41E0250F03DD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976DD-5A01-4C93-9B6C-F0F4C8DA7CD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79E27B-0CDF-4286-9E05-B167363D14F3}" type="datetimeFigureOut">
              <a:rPr lang="cs-CZ"/>
              <a:pPr>
                <a:defRPr/>
              </a:pPr>
              <a:t>1.11.2012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24F0F4-893A-4E75-9BD9-71618B6BAF3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84044"/>
              </p:ext>
            </p:extLst>
          </p:nvPr>
        </p:nvGraphicFramePr>
        <p:xfrm>
          <a:off x="1115616" y="1124744"/>
          <a:ext cx="6912768" cy="4736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6384"/>
                <a:gridCol w="3456384"/>
              </a:tblGrid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n-lt"/>
                        </a:rPr>
                        <a:t>Autor</a:t>
                      </a:r>
                      <a:endParaRPr lang="cs-CZ" sz="20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RNDr. Lenka </a:t>
                      </a:r>
                      <a:r>
                        <a:rPr lang="cs-CZ" sz="2000" dirty="0" err="1" smtClean="0"/>
                        <a:t>Jarolímová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Datum ověření ve výuce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4. 1.</a:t>
                      </a:r>
                      <a:r>
                        <a:rPr lang="cs-CZ" sz="2000" baseline="0" dirty="0" smtClean="0"/>
                        <a:t> 2012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Ročník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6.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Vzdělávací oblast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Člověk a příroda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Vzdělávací obor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Fyzika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Téma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Veličiny a jejich měření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Název výukového materiálu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Objem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Identifikátor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VY_32_INOVACE_PreJa7</a:t>
                      </a:r>
                      <a:endParaRPr lang="cs-CZ" sz="2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r>
                        <a:rPr lang="cs-CZ" sz="2000" smtClean="0"/>
                        <a:t>Anotace</a:t>
                      </a:r>
                      <a:endParaRPr lang="cs-CZ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Prezentace určená ke shrnutí učiva o objemu.</a:t>
                      </a:r>
                      <a:endParaRPr lang="cs-CZ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EDD">
            <a:alpha val="2901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6600" smtClean="0">
                <a:latin typeface="Arial Black" pitchFamily="34" charset="0"/>
              </a:rPr>
              <a:t>OBJEM</a:t>
            </a:r>
            <a:endParaRPr lang="cs-CZ" sz="660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592263"/>
            <a:ext cx="7596187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obrázek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88913"/>
            <a:ext cx="1008062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>
                <a:latin typeface="Arial Black" pitchFamily="34" charset="0"/>
              </a:rPr>
              <a:t>Objem</a:t>
            </a:r>
            <a:endParaRPr lang="cs-CZ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je část prostoru vyplněná tělesem.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Tuto fyzikální veličinou značíme </a:t>
            </a:r>
            <a:r>
              <a:rPr lang="cs-CZ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V.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Pomocí objemu se někdy určuje množství látky v tělesech kapalných, polotekutých a sypkých.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mtClean="0">
                <a:latin typeface="Arial Black" pitchFamily="34" charset="0"/>
              </a:rPr>
              <a:t>Jednotky objemu</a:t>
            </a:r>
            <a:endParaRPr lang="cs-CZ" smtClean="0"/>
          </a:p>
        </p:txBody>
      </p:sp>
      <p:sp>
        <p:nvSpPr>
          <p:cNvPr id="409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Základní jednotkou je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metr krychlový m</a:t>
            </a:r>
            <a:r>
              <a:rPr lang="cs-CZ" baseline="3000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cs-CZ" smtClean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buFont typeface="Arial" charset="0"/>
              <a:buNone/>
            </a:pP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1 m</a:t>
            </a:r>
            <a:r>
              <a:rPr lang="cs-CZ" baseline="3000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smtClean="0">
                <a:latin typeface="Arial" charset="0"/>
                <a:cs typeface="Arial" charset="0"/>
              </a:rPr>
              <a:t>je objem krychle o hraně délky 1 m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2997200"/>
            <a:ext cx="42672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44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68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b="1" smtClean="0">
                <a:latin typeface="Arial" charset="0"/>
                <a:cs typeface="Arial" charset="0"/>
              </a:rPr>
              <a:t>Další jednotky</a:t>
            </a:r>
            <a:r>
              <a:rPr lang="cs-CZ" smtClean="0">
                <a:latin typeface="Arial" charset="0"/>
                <a:cs typeface="Arial" charset="0"/>
              </a:rPr>
              <a:t>: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1</a:t>
            </a:r>
            <a:r>
              <a:rPr lang="cs-CZ" smtClean="0">
                <a:latin typeface="Arial" charset="0"/>
                <a:cs typeface="Arial" charset="0"/>
              </a:rPr>
              <a:t>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dm</a:t>
            </a:r>
            <a:r>
              <a:rPr lang="cs-CZ" baseline="3000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cs-CZ" smtClean="0">
                <a:latin typeface="Arial" charset="0"/>
                <a:cs typeface="Arial" charset="0"/>
              </a:rPr>
              <a:t>=0,001 m</a:t>
            </a:r>
            <a:r>
              <a:rPr lang="cs-CZ" baseline="30000" smtClean="0">
                <a:latin typeface="Arial" charset="0"/>
                <a:cs typeface="Arial" charset="0"/>
              </a:rPr>
              <a:t>3</a:t>
            </a:r>
            <a:endParaRPr lang="cs-CZ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                         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1</a:t>
            </a:r>
            <a:r>
              <a:rPr lang="cs-CZ" smtClean="0">
                <a:latin typeface="Arial" charset="0"/>
                <a:cs typeface="Arial" charset="0"/>
              </a:rPr>
              <a:t>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cm</a:t>
            </a:r>
            <a:r>
              <a:rPr lang="cs-CZ" baseline="3000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cs-CZ" smtClean="0">
                <a:latin typeface="Arial" charset="0"/>
                <a:cs typeface="Arial" charset="0"/>
              </a:rPr>
              <a:t>=0,000 001 m</a:t>
            </a:r>
            <a:r>
              <a:rPr lang="cs-CZ" baseline="30000" smtClean="0">
                <a:latin typeface="Arial" charset="0"/>
                <a:cs typeface="Arial" charset="0"/>
              </a:rPr>
              <a:t>3</a:t>
            </a:r>
            <a:endParaRPr lang="cs-CZ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                       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 1 mm</a:t>
            </a:r>
            <a:r>
              <a:rPr lang="cs-CZ" baseline="3000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cs-CZ" smtClean="0">
                <a:latin typeface="Arial" charset="0"/>
                <a:cs typeface="Arial" charset="0"/>
              </a:rPr>
              <a:t>=0,000 000 001 m</a:t>
            </a:r>
            <a:r>
              <a:rPr lang="cs-CZ" baseline="30000" smtClean="0">
                <a:latin typeface="Arial" charset="0"/>
                <a:cs typeface="Arial" charset="0"/>
              </a:rPr>
              <a:t>3</a:t>
            </a:r>
            <a:endParaRPr lang="cs-CZ" smtClean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                         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1 km</a:t>
            </a:r>
            <a:r>
              <a:rPr lang="cs-CZ" baseline="30000" smtClean="0">
                <a:solidFill>
                  <a:srgbClr val="FF0000"/>
                </a:solidFill>
                <a:latin typeface="Arial" charset="0"/>
                <a:cs typeface="Arial" charset="0"/>
              </a:rPr>
              <a:t>3</a:t>
            </a:r>
            <a:r>
              <a:rPr lang="cs-CZ" smtClean="0">
                <a:latin typeface="Arial" charset="0"/>
                <a:cs typeface="Arial" charset="0"/>
              </a:rPr>
              <a:t>= 1 000 000 000 m</a:t>
            </a:r>
            <a:r>
              <a:rPr lang="cs-CZ" baseline="30000" smtClean="0">
                <a:latin typeface="Arial" charset="0"/>
                <a:cs typeface="Arial" charset="0"/>
              </a:rPr>
              <a:t>3  </a:t>
            </a:r>
            <a:r>
              <a:rPr lang="cs-CZ" smtClean="0"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9363" y="3176588"/>
            <a:ext cx="401955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2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symbol pro obsah 2"/>
          <p:cNvSpPr>
            <a:spLocks noGrp="1"/>
          </p:cNvSpPr>
          <p:nvPr>
            <p:ph idx="1"/>
          </p:nvPr>
        </p:nvSpPr>
        <p:spPr>
          <a:xfrm>
            <a:off x="323850" y="765175"/>
            <a:ext cx="8229600" cy="54324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V praxi používáme: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litry, hektolitry, mililitry</a:t>
            </a:r>
          </a:p>
          <a:p>
            <a:pPr algn="ctr"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1 hl = 100 l</a:t>
            </a:r>
          </a:p>
          <a:p>
            <a:pPr algn="ctr"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1 dl = 0,1 l</a:t>
            </a:r>
          </a:p>
          <a:p>
            <a:pPr algn="ctr"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1 cl = 0,01 l</a:t>
            </a:r>
          </a:p>
          <a:p>
            <a:pPr algn="ctr"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1 ml = 0,001 l</a:t>
            </a:r>
          </a:p>
          <a:p>
            <a:pPr eaLnBrk="1" hangingPunct="1">
              <a:buFont typeface="Arial" charset="0"/>
              <a:buNone/>
            </a:pP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         Platí:</a:t>
            </a:r>
          </a:p>
          <a:p>
            <a:pPr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 </a:t>
            </a:r>
            <a:endParaRPr lang="cs-CZ" baseline="30000" smtClean="0">
              <a:latin typeface="Arial" charset="0"/>
              <a:cs typeface="Arial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843808" y="4221088"/>
            <a:ext cx="3672408" cy="1354217"/>
          </a:xfrm>
          <a:prstGeom prst="rect">
            <a:avLst/>
          </a:prstGeom>
          <a:solidFill>
            <a:srgbClr val="FFFF00"/>
          </a:solidFill>
          <a:ln cmpd="thickThin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cs-CZ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l = 1 dm</a:t>
            </a:r>
            <a:r>
              <a:rPr lang="cs-CZ" sz="3200" baseline="30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</a:p>
          <a:p>
            <a:pPr algn="ctr">
              <a:defRPr/>
            </a:pPr>
            <a:r>
              <a:rPr lang="cs-CZ" sz="32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ml = 1 cm</a:t>
            </a:r>
            <a:r>
              <a:rPr lang="cs-CZ" sz="3200" baseline="30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cs-CZ" sz="32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cs-CZ" dirty="0"/>
          </a:p>
        </p:txBody>
      </p:sp>
      <p:grpSp>
        <p:nvGrpSpPr>
          <p:cNvPr id="2" name="Skupina 7"/>
          <p:cNvGrpSpPr>
            <a:grpSpLocks/>
          </p:cNvGrpSpPr>
          <p:nvPr/>
        </p:nvGrpSpPr>
        <p:grpSpPr bwMode="auto">
          <a:xfrm flipV="1">
            <a:off x="2051050" y="4400550"/>
            <a:ext cx="217488" cy="973138"/>
            <a:chOff x="1727684" y="4437112"/>
            <a:chExt cx="216024" cy="972108"/>
          </a:xfrm>
        </p:grpSpPr>
        <p:sp>
          <p:nvSpPr>
            <p:cNvPr id="6" name="Rovnoramenný trojúhelník 5"/>
            <p:cNvSpPr/>
            <p:nvPr/>
          </p:nvSpPr>
          <p:spPr>
            <a:xfrm>
              <a:off x="1727684" y="4617895"/>
              <a:ext cx="216024" cy="79132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dirty="0">
                <a:solidFill>
                  <a:srgbClr val="FFFF00"/>
                </a:solidFill>
              </a:endParaRPr>
            </a:p>
          </p:txBody>
        </p:sp>
        <p:sp>
          <p:nvSpPr>
            <p:cNvPr id="7" name="Elipsa 6"/>
            <p:cNvSpPr/>
            <p:nvPr/>
          </p:nvSpPr>
          <p:spPr>
            <a:xfrm flipV="1">
              <a:off x="1800217" y="4437112"/>
              <a:ext cx="107223" cy="10783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/>
            </a:p>
          </p:txBody>
        </p:sp>
      </p:grpSp>
      <p:grpSp>
        <p:nvGrpSpPr>
          <p:cNvPr id="3" name="Skupina 8"/>
          <p:cNvGrpSpPr>
            <a:grpSpLocks/>
          </p:cNvGrpSpPr>
          <p:nvPr/>
        </p:nvGrpSpPr>
        <p:grpSpPr bwMode="auto">
          <a:xfrm flipV="1">
            <a:off x="6985000" y="4400550"/>
            <a:ext cx="215900" cy="973138"/>
            <a:chOff x="1727684" y="4437112"/>
            <a:chExt cx="216024" cy="972108"/>
          </a:xfrm>
        </p:grpSpPr>
        <p:sp>
          <p:nvSpPr>
            <p:cNvPr id="10" name="Rovnoramenný trojúhelník 9"/>
            <p:cNvSpPr/>
            <p:nvPr/>
          </p:nvSpPr>
          <p:spPr>
            <a:xfrm>
              <a:off x="1727684" y="4617895"/>
              <a:ext cx="216024" cy="79132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dirty="0">
                <a:solidFill>
                  <a:srgbClr val="FFFF00"/>
                </a:solidFill>
              </a:endParaRPr>
            </a:p>
          </p:txBody>
        </p:sp>
        <p:sp>
          <p:nvSpPr>
            <p:cNvPr id="11" name="Elipsa 10"/>
            <p:cNvSpPr/>
            <p:nvPr/>
          </p:nvSpPr>
          <p:spPr>
            <a:xfrm flipV="1">
              <a:off x="1799163" y="4437112"/>
              <a:ext cx="108012" cy="107836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"/>
                            </p:stCondLst>
                            <p:childTnLst>
                              <p:par>
                                <p:cTn id="5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8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1388" y="2420938"/>
            <a:ext cx="4392612" cy="397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cs-CZ" dirty="0" smtClean="0">
                <a:latin typeface="Arial Black" pitchFamily="34" charset="0"/>
              </a:rPr>
              <a:t>Měření objemu</a:t>
            </a:r>
            <a:endParaRPr lang="cs-CZ" dirty="0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1800" y="1557338"/>
            <a:ext cx="8229600" cy="45259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Objem kapalných těles se měří odměrnými nádobami nebo odměrnými válci.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Před měřením zjistíme: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V jakých jednotkách je stupnice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Rozsah měření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cs-CZ" dirty="0" smtClean="0">
                <a:latin typeface="Arial" pitchFamily="34" charset="0"/>
                <a:cs typeface="Arial" pitchFamily="34" charset="0"/>
              </a:rPr>
              <a:t>Kolik jednotek odpovídá 1 dílku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8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2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94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46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sz="3200" smtClean="0">
                <a:latin typeface="Arial Black" pitchFamily="34" charset="0"/>
                <a:cs typeface="Arial" charset="0"/>
              </a:rPr>
              <a:t>Měření objemu pevného tělesa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cs-CZ" smtClean="0">
                <a:latin typeface="Arial" charset="0"/>
                <a:cs typeface="Arial" charset="0"/>
              </a:rPr>
              <a:t>U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pravidelných těles</a:t>
            </a:r>
            <a:r>
              <a:rPr lang="cs-CZ" smtClean="0">
                <a:latin typeface="Arial" charset="0"/>
                <a:cs typeface="Arial" charset="0"/>
              </a:rPr>
              <a:t> určujeme objem pomocí vzorců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cs-CZ" smtClean="0">
                <a:latin typeface="Arial" charset="0"/>
                <a:cs typeface="Arial" charset="0"/>
              </a:rPr>
              <a:t>U </a:t>
            </a:r>
            <a:r>
              <a:rPr lang="cs-CZ" smtClean="0">
                <a:solidFill>
                  <a:srgbClr val="FF0000"/>
                </a:solidFill>
                <a:latin typeface="Arial" charset="0"/>
                <a:cs typeface="Arial" charset="0"/>
              </a:rPr>
              <a:t>nepravidelných těles </a:t>
            </a:r>
            <a:r>
              <a:rPr lang="cs-CZ" smtClean="0">
                <a:latin typeface="Arial" charset="0"/>
                <a:cs typeface="Arial" charset="0"/>
              </a:rPr>
              <a:t>určujeme objem pomocí odměrného válce.</a:t>
            </a:r>
          </a:p>
          <a:p>
            <a:pPr marL="514350" indent="-514350"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Postup: 1. Objem kapaliny V</a:t>
            </a:r>
            <a:r>
              <a:rPr lang="cs-CZ" baseline="-25000" smtClean="0">
                <a:latin typeface="Arial" charset="0"/>
                <a:cs typeface="Arial" charset="0"/>
              </a:rPr>
              <a:t>1</a:t>
            </a:r>
            <a:endParaRPr lang="cs-CZ" smtClean="0">
              <a:latin typeface="Arial" charset="0"/>
              <a:cs typeface="Arial" charset="0"/>
            </a:endParaRPr>
          </a:p>
          <a:p>
            <a:pPr marL="514350" indent="-514350"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             2. Objem kapaliny + objem tělesa V</a:t>
            </a:r>
            <a:r>
              <a:rPr lang="cs-CZ" baseline="-25000" smtClean="0">
                <a:latin typeface="Arial" charset="0"/>
                <a:cs typeface="Arial" charset="0"/>
              </a:rPr>
              <a:t>2</a:t>
            </a:r>
            <a:endParaRPr lang="cs-CZ" smtClean="0">
              <a:latin typeface="Arial" charset="0"/>
              <a:cs typeface="Arial" charset="0"/>
            </a:endParaRPr>
          </a:p>
          <a:p>
            <a:pPr marL="514350" indent="-514350" eaLnBrk="1" hangingPunct="1">
              <a:buFont typeface="Arial" charset="0"/>
              <a:buNone/>
            </a:pPr>
            <a:r>
              <a:rPr lang="cs-CZ" smtClean="0">
                <a:latin typeface="Arial" charset="0"/>
                <a:cs typeface="Arial" charset="0"/>
              </a:rPr>
              <a:t>             3. Objem tělesa V = V</a:t>
            </a:r>
            <a:r>
              <a:rPr lang="cs-CZ" baseline="-25000" smtClean="0">
                <a:latin typeface="Arial" charset="0"/>
                <a:cs typeface="Arial" charset="0"/>
              </a:rPr>
              <a:t>2</a:t>
            </a:r>
            <a:r>
              <a:rPr lang="cs-CZ" smtClean="0">
                <a:latin typeface="Arial" charset="0"/>
                <a:cs typeface="Arial" charset="0"/>
              </a:rPr>
              <a:t> – V</a:t>
            </a:r>
            <a:r>
              <a:rPr lang="cs-CZ" baseline="-25000" smtClean="0">
                <a:latin typeface="Arial" charset="0"/>
                <a:cs typeface="Arial" charset="0"/>
              </a:rPr>
              <a:t>1</a:t>
            </a:r>
            <a:endParaRPr lang="cs-CZ" smtClean="0">
              <a:latin typeface="Arial" charset="0"/>
              <a:cs typeface="Arial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" y="4400550"/>
            <a:ext cx="1703388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40"/>
                            </p:stCondLst>
                            <p:childTnLst>
                              <p:par>
                                <p:cTn id="4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>
          <a:xfrm>
            <a:off x="395288" y="296863"/>
            <a:ext cx="8229600" cy="849312"/>
          </a:xfrm>
        </p:spPr>
        <p:txBody>
          <a:bodyPr/>
          <a:lstStyle/>
          <a:p>
            <a:pPr algn="l" eaLnBrk="1" hangingPunct="1"/>
            <a:r>
              <a:rPr lang="cs-CZ" sz="2800" dirty="0" smtClean="0">
                <a:latin typeface="Arial" charset="0"/>
                <a:cs typeface="Arial" charset="0"/>
              </a:rPr>
              <a:t>Použité materiály: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457200" y="1089025"/>
            <a:ext cx="8229600" cy="5037138"/>
          </a:xfrm>
        </p:spPr>
        <p:txBody>
          <a:bodyPr/>
          <a:lstStyle/>
          <a:p>
            <a:pPr eaLnBrk="1" hangingPunct="1"/>
            <a:r>
              <a:rPr lang="cs-CZ" sz="1400" dirty="0" smtClean="0">
                <a:latin typeface="Arial" charset="0"/>
                <a:cs typeface="Arial" charset="0"/>
              </a:rPr>
              <a:t>Učebnice Fyzika pro 6. </a:t>
            </a:r>
            <a:r>
              <a:rPr lang="cs-CZ" sz="1400" dirty="0" err="1" smtClean="0">
                <a:latin typeface="Arial" charset="0"/>
                <a:cs typeface="Arial" charset="0"/>
              </a:rPr>
              <a:t>roč</a:t>
            </a:r>
            <a:r>
              <a:rPr lang="cs-CZ" sz="1400" dirty="0" smtClean="0">
                <a:latin typeface="Arial" charset="0"/>
                <a:cs typeface="Arial" charset="0"/>
              </a:rPr>
              <a:t>. ZŠ, SPN Praha 1981</a:t>
            </a:r>
          </a:p>
          <a:p>
            <a:pPr eaLnBrk="1" hangingPunct="1"/>
            <a:r>
              <a:rPr lang="cs-CZ" sz="1400" dirty="0" smtClean="0">
                <a:latin typeface="Arial" charset="0"/>
                <a:cs typeface="Arial" charset="0"/>
              </a:rPr>
              <a:t>Učebnice Fyzika pro 6. </a:t>
            </a:r>
            <a:r>
              <a:rPr lang="cs-CZ" sz="1400" dirty="0" err="1" smtClean="0">
                <a:latin typeface="Arial" charset="0"/>
                <a:cs typeface="Arial" charset="0"/>
              </a:rPr>
              <a:t>roč</a:t>
            </a:r>
            <a:r>
              <a:rPr lang="cs-CZ" sz="1400" dirty="0" smtClean="0">
                <a:latin typeface="Arial" charset="0"/>
                <a:cs typeface="Arial" charset="0"/>
              </a:rPr>
              <a:t>. ZŠ, Nakladatelství </a:t>
            </a:r>
            <a:r>
              <a:rPr lang="cs-CZ" sz="1400" dirty="0" err="1" smtClean="0">
                <a:latin typeface="Arial" charset="0"/>
                <a:cs typeface="Arial" charset="0"/>
              </a:rPr>
              <a:t>Prometheus</a:t>
            </a:r>
            <a:r>
              <a:rPr lang="cs-CZ" sz="1400" dirty="0" smtClean="0">
                <a:latin typeface="Arial" charset="0"/>
                <a:cs typeface="Arial" charset="0"/>
              </a:rPr>
              <a:t>, spol. s. r. o. 2003</a:t>
            </a:r>
          </a:p>
          <a:p>
            <a:pPr eaLnBrk="1" hangingPunct="1"/>
            <a:r>
              <a:rPr lang="cs-CZ" sz="1400" dirty="0" smtClean="0">
                <a:latin typeface="Arial" charset="0"/>
                <a:cs typeface="Arial" charset="0"/>
              </a:rPr>
              <a:t>Učebnice Fyzika pro 6. </a:t>
            </a:r>
            <a:r>
              <a:rPr lang="cs-CZ" sz="1400" dirty="0" err="1" smtClean="0">
                <a:latin typeface="Arial" charset="0"/>
                <a:cs typeface="Arial" charset="0"/>
              </a:rPr>
              <a:t>roč</a:t>
            </a:r>
            <a:r>
              <a:rPr lang="cs-CZ" sz="1400" dirty="0" smtClean="0">
                <a:latin typeface="Arial" charset="0"/>
                <a:cs typeface="Arial" charset="0"/>
              </a:rPr>
              <a:t>. ZŠ a víceletá gymnázia, Nakladatelství </a:t>
            </a:r>
            <a:r>
              <a:rPr lang="cs-CZ" sz="1400" dirty="0" err="1" smtClean="0">
                <a:latin typeface="Arial" charset="0"/>
                <a:cs typeface="Arial" charset="0"/>
              </a:rPr>
              <a:t>Fraus</a:t>
            </a:r>
            <a:r>
              <a:rPr lang="cs-CZ" sz="1400" dirty="0" smtClean="0">
                <a:latin typeface="Arial" charset="0"/>
                <a:cs typeface="Arial" charset="0"/>
              </a:rPr>
              <a:t> 2004</a:t>
            </a:r>
          </a:p>
          <a:p>
            <a:pPr eaLnBrk="1" hangingPunct="1"/>
            <a:endParaRPr lang="cs-CZ" sz="1400" dirty="0" smtClean="0">
              <a:latin typeface="Arial" charset="0"/>
              <a:cs typeface="Arial" charset="0"/>
            </a:endParaRPr>
          </a:p>
        </p:txBody>
      </p:sp>
      <p:pic>
        <p:nvPicPr>
          <p:cNvPr id="9220" name="obrázek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5575" y="260350"/>
            <a:ext cx="57626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288</Words>
  <Application>Microsoft Office PowerPoint</Application>
  <PresentationFormat>Předvádění na obrazovce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sady Office</vt:lpstr>
      <vt:lpstr>Prezentace aplikace PowerPoint</vt:lpstr>
      <vt:lpstr>OBJEM</vt:lpstr>
      <vt:lpstr>Objem</vt:lpstr>
      <vt:lpstr>Jednotky objemu</vt:lpstr>
      <vt:lpstr>Prezentace aplikace PowerPoint</vt:lpstr>
      <vt:lpstr>Prezentace aplikace PowerPoint</vt:lpstr>
      <vt:lpstr>Měření objemu</vt:lpstr>
      <vt:lpstr>Měření objemu pevného tělesa</vt:lpstr>
      <vt:lpstr>Použité materiály: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OBJEM</dc:title>
  <dc:creator>Lenka</dc:creator>
  <cp:lastModifiedBy>Zdeněk Cabejšek</cp:lastModifiedBy>
  <cp:revision>25</cp:revision>
  <dcterms:created xsi:type="dcterms:W3CDTF">2011-11-29T19:12:10Z</dcterms:created>
  <dcterms:modified xsi:type="dcterms:W3CDTF">2012-11-01T09:51:24Z</dcterms:modified>
</cp:coreProperties>
</file>